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3"/>
  </p:notesMasterIdLst>
  <p:sldIdLst>
    <p:sldId id="282" r:id="rId3"/>
    <p:sldId id="312" r:id="rId4"/>
    <p:sldId id="326" r:id="rId5"/>
    <p:sldId id="331" r:id="rId6"/>
    <p:sldId id="332" r:id="rId7"/>
    <p:sldId id="333" r:id="rId8"/>
    <p:sldId id="334" r:id="rId9"/>
    <p:sldId id="335" r:id="rId10"/>
    <p:sldId id="336" r:id="rId11"/>
    <p:sldId id="339" r:id="rId12"/>
    <p:sldId id="340" r:id="rId13"/>
    <p:sldId id="341" r:id="rId14"/>
    <p:sldId id="342" r:id="rId15"/>
    <p:sldId id="343" r:id="rId16"/>
    <p:sldId id="317" r:id="rId17"/>
    <p:sldId id="318" r:id="rId18"/>
    <p:sldId id="327" r:id="rId19"/>
    <p:sldId id="322" r:id="rId20"/>
    <p:sldId id="344" r:id="rId21"/>
    <p:sldId id="32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D1F"/>
    <a:srgbClr val="FF5D5D"/>
    <a:srgbClr val="434343"/>
    <a:srgbClr val="474747"/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1F3F3-203C-49BE-9E27-52B3A2A240A6}" type="datetimeFigureOut">
              <a:rPr lang="ru-RU" smtClean="0"/>
              <a:t>03.10.2014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CBF55-52B9-4BE9-91ED-2870E5A71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CBF55-52B9-4BE9-91ED-2870E5A719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2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2016224"/>
          </a:xfrm>
        </p:spPr>
        <p:txBody>
          <a:bodyPr>
            <a:normAutofit/>
          </a:bodyPr>
          <a:lstStyle>
            <a:lvl1pPr algn="ctr">
              <a:defRPr sz="48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16760"/>
            <a:ext cx="6400800" cy="1752600"/>
          </a:xfr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39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88131-C03E-4E23-9545-E42EEEFEB777}" type="datetimeFigureOut">
              <a:rPr lang="ru-RU" smtClean="0">
                <a:solidFill>
                  <a:prstClr val="black"/>
                </a:solidFill>
              </a:rPr>
              <a:pPr/>
              <a:t>03.10.2014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8E208B-68E5-4AB8-BD22-A240076BCF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7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88131-C03E-4E23-9545-E42EEEFEB777}" type="datetimeFigureOut">
              <a:rPr lang="ru-RU" smtClean="0">
                <a:solidFill>
                  <a:prstClr val="black"/>
                </a:solidFill>
              </a:rPr>
              <a:pPr/>
              <a:t>03.10.2014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8E208B-68E5-4AB8-BD22-A240076BCF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71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17500" y="6245225"/>
            <a:ext cx="22733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295AF-9360-41EC-B0EB-8AB6A3880AAE}" type="datetime1">
              <a:rPr lang="ru-RU">
                <a:solidFill>
                  <a:prstClr val="black"/>
                </a:solidFill>
              </a:rPr>
              <a:pPr>
                <a:defRPr/>
              </a:pPr>
              <a:t>03.10.2014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/>
                </a:solidFill>
              </a:rPr>
              <a:t>http://x-route.ru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5CF6-A78C-4E6F-B1EE-A4F619A3A9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76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574"/>
            <a:ext cx="8229600" cy="1030162"/>
          </a:xfrm>
        </p:spPr>
        <p:txBody>
          <a:bodyPr/>
          <a:lstStyle>
            <a:lvl1pPr algn="l"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6165850"/>
            <a:ext cx="8280400" cy="57551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footer notes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184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1960-A390-EF4E-BDDF-CC44778AE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497-0D3E-4D4F-BDD9-C53F73768D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16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1960-A390-EF4E-BDDF-CC44778AE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497-0D3E-4D4F-BDD9-C53F73768D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19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1960-A390-EF4E-BDDF-CC44778AE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497-0D3E-4D4F-BDD9-C53F73768D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88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1960-A390-EF4E-BDDF-CC44778AE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497-0D3E-4D4F-BDD9-C53F73768D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20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1960-A390-EF4E-BDDF-CC44778AE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497-0D3E-4D4F-BDD9-C53F73768D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77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1960-A390-EF4E-BDDF-CC44778AE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497-0D3E-4D4F-BDD9-C53F73768D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9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574"/>
            <a:ext cx="8229600" cy="1030162"/>
          </a:xfrm>
        </p:spPr>
        <p:txBody>
          <a:bodyPr/>
          <a:lstStyle>
            <a:lvl1pPr algn="l">
              <a:defRPr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6165850"/>
            <a:ext cx="8280400" cy="57551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footer notes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359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1960-A390-EF4E-BDDF-CC44778AE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497-0D3E-4D4F-BDD9-C53F73768D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59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1960-A390-EF4E-BDDF-CC44778AE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497-0D3E-4D4F-BDD9-C53F73768D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48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1960-A390-EF4E-BDDF-CC44778AE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497-0D3E-4D4F-BDD9-C53F73768D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1960-A390-EF4E-BDDF-CC44778AE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497-0D3E-4D4F-BDD9-C53F73768D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04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1960-A390-EF4E-BDDF-CC44778AE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497-0D3E-4D4F-BDD9-C53F73768D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5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88131-C03E-4E23-9545-E42EEEFEB777}" type="datetimeFigureOut">
              <a:rPr lang="ru-RU" smtClean="0">
                <a:solidFill>
                  <a:prstClr val="black"/>
                </a:solidFill>
              </a:rPr>
              <a:pPr/>
              <a:t>03.10.2014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8E208B-68E5-4AB8-BD22-A240076BCF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9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88131-C03E-4E23-9545-E42EEEFEB777}" type="datetimeFigureOut">
              <a:rPr lang="ru-RU" smtClean="0">
                <a:solidFill>
                  <a:prstClr val="black"/>
                </a:solidFill>
              </a:rPr>
              <a:pPr/>
              <a:t>03.10.2014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8E208B-68E5-4AB8-BD22-A240076BCF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88131-C03E-4E23-9545-E42EEEFEB777}" type="datetimeFigureOut">
              <a:rPr lang="ru-RU" smtClean="0">
                <a:solidFill>
                  <a:prstClr val="black"/>
                </a:solidFill>
              </a:rPr>
              <a:pPr/>
              <a:t>03.10.2014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8E208B-68E5-4AB8-BD22-A240076BCF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1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88131-C03E-4E23-9545-E42EEEFEB777}" type="datetimeFigureOut">
              <a:rPr lang="ru-RU" smtClean="0">
                <a:solidFill>
                  <a:prstClr val="black"/>
                </a:solidFill>
              </a:rPr>
              <a:pPr/>
              <a:t>03.10.2014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8E208B-68E5-4AB8-BD22-A240076BCF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3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88131-C03E-4E23-9545-E42EEEFEB777}" type="datetimeFigureOut">
              <a:rPr lang="ru-RU" smtClean="0">
                <a:solidFill>
                  <a:prstClr val="black"/>
                </a:solidFill>
              </a:rPr>
              <a:pPr/>
              <a:t>03.10.2014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8E208B-68E5-4AB8-BD22-A240076BCF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2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88131-C03E-4E23-9545-E42EEEFEB777}" type="datetimeFigureOut">
              <a:rPr lang="ru-RU" smtClean="0">
                <a:solidFill>
                  <a:prstClr val="black"/>
                </a:solidFill>
              </a:rPr>
              <a:pPr/>
              <a:t>03.10.2014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8E208B-68E5-4AB8-BD22-A240076BCF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88131-C03E-4E23-9545-E42EEEFEB777}" type="datetimeFigureOut">
              <a:rPr lang="ru-RU" smtClean="0">
                <a:solidFill>
                  <a:prstClr val="black"/>
                </a:solidFill>
              </a:rPr>
              <a:pPr/>
              <a:t>03.10.2014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8E208B-68E5-4AB8-BD22-A240076BCF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9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37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43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6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4491960-A390-EF4E-BDDF-CC44778AE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D0F5497-0D3E-4D4F-BDD9-C53F73768D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leg\Dropbox\Camera Uploads\2014-01-13 07.50.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800" y="101600"/>
            <a:ext cx="3750982" cy="677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1760041"/>
            <a:ext cx="5279571" cy="762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99570" y="1752600"/>
            <a:ext cx="5457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ru-RU" sz="4400" b="1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Проект «Кампус»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74932" y="2772383"/>
            <a:ext cx="4868278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 defTabSz="457200"/>
            <a:r>
              <a:rPr lang="ru-RU" sz="2800" b="0" dirty="0">
                <a:solidFill>
                  <a:srgbClr val="F47D1F"/>
                </a:solidFill>
                <a:latin typeface="Segoe UI Light" panose="020B0502040204020203" pitchFamily="34" charset="0"/>
              </a:rPr>
              <a:t>Мобильные технологии </a:t>
            </a:r>
            <a:br>
              <a:rPr lang="ru-RU" sz="2800" b="0" dirty="0">
                <a:solidFill>
                  <a:srgbClr val="F47D1F"/>
                </a:solidFill>
                <a:latin typeface="Segoe UI Light" panose="020B0502040204020203" pitchFamily="34" charset="0"/>
              </a:rPr>
            </a:br>
            <a:r>
              <a:rPr lang="ru-RU" sz="2800" b="0" dirty="0">
                <a:solidFill>
                  <a:srgbClr val="F47D1F"/>
                </a:solidFill>
                <a:latin typeface="Segoe UI Light" panose="020B0502040204020203" pitchFamily="34" charset="0"/>
              </a:rPr>
              <a:t>для решения деловых </a:t>
            </a:r>
            <a:r>
              <a:rPr lang="ru-RU" sz="2800" b="0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/>
            </a:r>
            <a:br>
              <a:rPr lang="ru-RU" sz="2800" b="0" dirty="0" smtClean="0">
                <a:solidFill>
                  <a:srgbClr val="F47D1F"/>
                </a:solidFill>
                <a:latin typeface="Segoe UI Light" panose="020B0502040204020203" pitchFamily="34" charset="0"/>
              </a:rPr>
            </a:br>
            <a:r>
              <a:rPr lang="ru-RU" sz="2800" b="0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и </a:t>
            </a:r>
            <a:r>
              <a:rPr lang="ru-RU" sz="2800" b="0" dirty="0">
                <a:solidFill>
                  <a:srgbClr val="F47D1F"/>
                </a:solidFill>
                <a:latin typeface="Segoe UI Light" panose="020B0502040204020203" pitchFamily="34" charset="0"/>
              </a:rPr>
              <a:t>мотивационных задач </a:t>
            </a:r>
            <a:r>
              <a:rPr lang="ru-RU" sz="2800" b="0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/>
            </a:r>
            <a:br>
              <a:rPr lang="ru-RU" sz="2800" b="0" dirty="0" smtClean="0">
                <a:solidFill>
                  <a:srgbClr val="F47D1F"/>
                </a:solidFill>
                <a:latin typeface="Segoe UI Light" panose="020B0502040204020203" pitchFamily="34" charset="0"/>
              </a:rPr>
            </a:br>
            <a:r>
              <a:rPr lang="ru-RU" sz="2800" b="0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в рамках</a:t>
            </a:r>
            <a:br>
              <a:rPr lang="ru-RU" sz="2800" b="0" dirty="0" smtClean="0">
                <a:solidFill>
                  <a:srgbClr val="F47D1F"/>
                </a:solidFill>
                <a:latin typeface="Segoe UI Light" panose="020B0502040204020203" pitchFamily="34" charset="0"/>
              </a:rPr>
            </a:br>
            <a:r>
              <a:rPr lang="ru-RU" sz="2800" b="0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корпоративных </a:t>
            </a:r>
            <a:r>
              <a:rPr lang="ru-RU" sz="2800" b="0" dirty="0">
                <a:solidFill>
                  <a:srgbClr val="F47D1F"/>
                </a:solidFill>
                <a:latin typeface="Segoe UI Light" panose="020B0502040204020203" pitchFamily="34" charset="0"/>
              </a:rPr>
              <a:t>мероприятий</a:t>
            </a:r>
            <a:endParaRPr lang="en-US" sz="2800" b="0" dirty="0">
              <a:solidFill>
                <a:srgbClr val="F47D1F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4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75600"/>
            <a:ext cx="8229600" cy="65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Формат «Рабочая тетрадь»</a:t>
            </a:r>
            <a:endParaRPr lang="ru-RU" dirty="0">
              <a:solidFill>
                <a:srgbClr val="F47D1F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3733800"/>
            <a:ext cx="8458200" cy="1981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5000"/>
              </a:lnSpc>
            </a:pPr>
            <a:r>
              <a:rPr lang="ru-RU" dirty="0" smtClean="0">
                <a:latin typeface="Segoe UI Light" panose="020B0502040204020203" pitchFamily="34" charset="0"/>
              </a:rPr>
              <a:t>Участники могут в ходе работы над документами делать «заметки на полях». Эти заметки могут быть опубликованы позднее, отправлены на почту или использованы для совместной работы.</a:t>
            </a:r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0782"/>
            <a:ext cx="9144000" cy="260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7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75600"/>
            <a:ext cx="8229600" cy="65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Обратная связь</a:t>
            </a:r>
            <a:endParaRPr lang="ru-RU" dirty="0">
              <a:solidFill>
                <a:srgbClr val="F47D1F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3733800"/>
            <a:ext cx="8458200" cy="2514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5000"/>
              </a:lnSpc>
            </a:pPr>
            <a:r>
              <a:rPr lang="ru-RU" dirty="0" smtClean="0">
                <a:latin typeface="Segoe UI Light" panose="020B0502040204020203" pitchFamily="34" charset="0"/>
              </a:rPr>
              <a:t>Участникам доступны эргономичные и иллюстративные формы обратной связи: приоритеты можно «перетаскивать», важность факторов или состояние дел по той или иной проблеме – «подсвечивать».</a:t>
            </a:r>
          </a:p>
          <a:p>
            <a:pPr>
              <a:lnSpc>
                <a:spcPct val="105000"/>
              </a:lnSpc>
            </a:pPr>
            <a:r>
              <a:rPr lang="ru-RU" dirty="0" smtClean="0">
                <a:latin typeface="Segoe UI Light" panose="020B0502040204020203" pitchFamily="34" charset="0"/>
              </a:rPr>
              <a:t>Сколько угодно раз по ходу мероприятия мы можем в подобной форме опрашивать участников как по деловым вопросам, так и об их настроении или, к примеру, их кулинарных предпочтениях на ужин.</a:t>
            </a:r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 descr="C:\Users\Oleg Kryuchkov\Dropbox\0--Content\resources\Screenshots\Букет\IMG_0346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107" y="304801"/>
            <a:ext cx="4712693" cy="27431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Oleg Kryuchkov\Dropbox\0--Content\resources\Screenshots\Букет\IMG_0344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665" y="304801"/>
            <a:ext cx="4042370" cy="27431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ая прямоугольная выноска 25"/>
          <p:cNvSpPr/>
          <p:nvPr/>
        </p:nvSpPr>
        <p:spPr>
          <a:xfrm>
            <a:off x="7391400" y="1219200"/>
            <a:ext cx="1600200" cy="914400"/>
          </a:xfrm>
          <a:prstGeom prst="wedgeRoundRectCallout">
            <a:avLst>
              <a:gd name="adj1" fmla="val -104035"/>
              <a:gd name="adj2" fmla="val -35830"/>
              <a:gd name="adj3" fmla="val 16667"/>
            </a:avLst>
          </a:prstGeom>
          <a:solidFill>
            <a:srgbClr val="FDE1BF"/>
          </a:solidFill>
          <a:ln>
            <a:solidFill>
              <a:srgbClr val="F47D1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Переносим приоритет «вверх»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4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0118"/>
            <a:ext cx="9144000" cy="209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98" y="2438400"/>
            <a:ext cx="8839200" cy="6582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47D1F"/>
                </a:solidFill>
                <a:latin typeface="Segoe UI Light" panose="020B0502040204020203" pitchFamily="34" charset="0"/>
              </a:rPr>
              <a:t>Краудсорсинг</a:t>
            </a:r>
            <a:endParaRPr lang="ru-RU" dirty="0">
              <a:solidFill>
                <a:srgbClr val="F47D1F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3505200"/>
            <a:ext cx="8458200" cy="29718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Мы можем опрашивать участников – индивидуально или коллективно – и в реальном времени видеть результаты опроса.</a:t>
            </a:r>
            <a:br>
              <a:rPr lang="ru-RU" dirty="0" smtClean="0">
                <a:latin typeface="Segoe UI Light" panose="020B0502040204020203" pitchFamily="34" charset="0"/>
              </a:rPr>
            </a:br>
            <a:r>
              <a:rPr lang="ru-RU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Это повышает мотивацию: каждый видит, как его личное мнение влияет на общий результат.</a:t>
            </a:r>
          </a:p>
          <a:p>
            <a:r>
              <a:rPr lang="ru-RU" dirty="0" smtClean="0">
                <a:latin typeface="Segoe UI Light" panose="020B0502040204020203" pitchFamily="34" charset="0"/>
              </a:rPr>
              <a:t>Таким же образом мы можем организовывать «мозговые штурмы», обмен идеями, серии комментариев. Подобный подход делает коммуникации эффективными и предметными, а также позволяет мгновенно обрабатывать результаты, сохранять и развивать сгенерированные идеи.</a:t>
            </a:r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2339"/>
            <a:ext cx="609600" cy="245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Oleg Kryuchkov\Dropbox\0--Content\resources\Screenshots\Букет\IMG_0349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7726" y="1752600"/>
            <a:ext cx="4447674" cy="165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ая прямоугольная выноска 25"/>
          <p:cNvSpPr/>
          <p:nvPr/>
        </p:nvSpPr>
        <p:spPr>
          <a:xfrm>
            <a:off x="762000" y="990600"/>
            <a:ext cx="1981200" cy="609600"/>
          </a:xfrm>
          <a:prstGeom prst="wedgeRoundRectCallout">
            <a:avLst>
              <a:gd name="adj1" fmla="val 78944"/>
              <a:gd name="adj2" fmla="val -49660"/>
              <a:gd name="adj3" fmla="val 16667"/>
            </a:avLst>
          </a:prstGeom>
          <a:solidFill>
            <a:srgbClr val="FDE1BF"/>
          </a:solidFill>
          <a:ln>
            <a:solidFill>
              <a:srgbClr val="F47D1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Результирующий отчёт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6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555066"/>
            <a:ext cx="8839200" cy="65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Системы голосования</a:t>
            </a:r>
            <a:endParaRPr lang="ru-RU" dirty="0">
              <a:solidFill>
                <a:srgbClr val="F47D1F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4267200"/>
            <a:ext cx="8458200" cy="2209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Докладчик или администратор системы может «включить» голосование по тому или иному вопросу. В этот момент у участников появляется вопрос с вариантами выбора. </a:t>
            </a:r>
          </a:p>
          <a:p>
            <a:r>
              <a:rPr lang="ru-RU" dirty="0" smtClean="0">
                <a:latin typeface="Segoe UI Light" panose="020B0502040204020203" pitchFamily="34" charset="0"/>
              </a:rPr>
              <a:t>Результаты могут отображаться мгновенно, по мере поступления голосов участников</a:t>
            </a:r>
          </a:p>
          <a:p>
            <a:r>
              <a:rPr lang="ru-RU" dirty="0" smtClean="0">
                <a:latin typeface="Segoe UI Light" panose="020B0502040204020203" pitchFamily="34" charset="0"/>
              </a:rPr>
              <a:t>Голосование может быть общим или по группам</a:t>
            </a:r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6926"/>
            <a:ext cx="9109317" cy="316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Oleg Kryuchkov\Dropbox\0--Content\resources\Screenshots\Букет\IMG_0347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302339"/>
            <a:ext cx="3476537" cy="18602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302339"/>
            <a:ext cx="609600" cy="245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Oleg Kryuchkov\Dropbox\0--Content\resources\Screenshots\Букет\IMG_0348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7388" y="1348409"/>
            <a:ext cx="3414540" cy="18602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47388" y="1361660"/>
            <a:ext cx="609600" cy="245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83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709" y="180000"/>
            <a:ext cx="9144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819400"/>
            <a:ext cx="8839200" cy="65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Структурирование рабочих сессий</a:t>
            </a:r>
            <a:endParaRPr lang="ru-RU" dirty="0">
              <a:solidFill>
                <a:srgbClr val="F47D1F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3531534"/>
            <a:ext cx="8458200" cy="248826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5000"/>
              </a:lnSpc>
            </a:pPr>
            <a:r>
              <a:rPr lang="ru-RU" dirty="0" smtClean="0">
                <a:latin typeface="Segoe UI Light" panose="020B0502040204020203" pitchFamily="34" charset="0"/>
              </a:rPr>
              <a:t>Мы можем построить рабочую сессию в соответствии с заданным планом и структурой. Шаг за шагом на мобильных устройствах участника будут «открываться» новые страницы, и его вниманию последовательно будут предлагаться новые задачи.</a:t>
            </a:r>
          </a:p>
          <a:p>
            <a:pPr>
              <a:lnSpc>
                <a:spcPct val="105000"/>
              </a:lnSpc>
            </a:pPr>
            <a:r>
              <a:rPr lang="ru-RU" dirty="0" smtClean="0">
                <a:latin typeface="Segoe UI Light" panose="020B0502040204020203" pitchFamily="34" charset="0"/>
              </a:rPr>
              <a:t>Результаты каждого этапа могут оцениваться, сгенерированные материалы – выноситься на обсуждение и голосование. </a:t>
            </a:r>
          </a:p>
          <a:p>
            <a:pPr>
              <a:lnSpc>
                <a:spcPct val="105000"/>
              </a:lnSpc>
            </a:pPr>
            <a:r>
              <a:rPr lang="ru-RU" dirty="0" smtClean="0">
                <a:latin typeface="Segoe UI Light" panose="020B0502040204020203" pitchFamily="34" charset="0"/>
              </a:rPr>
              <a:t>Это прекрасный механизм построения эффективной командной работы.</a:t>
            </a:r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ая прямоугольная выноска 25"/>
          <p:cNvSpPr/>
          <p:nvPr/>
        </p:nvSpPr>
        <p:spPr>
          <a:xfrm>
            <a:off x="3810000" y="1285609"/>
            <a:ext cx="2632364" cy="1136138"/>
          </a:xfrm>
          <a:prstGeom prst="wedgeRoundRectCallout">
            <a:avLst>
              <a:gd name="adj1" fmla="val 40175"/>
              <a:gd name="adj2" fmla="val -95005"/>
              <a:gd name="adj3" fmla="val 16667"/>
            </a:avLst>
          </a:prstGeom>
          <a:solidFill>
            <a:srgbClr val="FDE1BF"/>
          </a:solidFill>
          <a:ln>
            <a:solidFill>
              <a:srgbClr val="F47D1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Последовательное прохождение этапов работы над стратегией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8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90800"/>
            <a:ext cx="8229600" cy="65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Маршруты</a:t>
            </a:r>
            <a:endParaRPr lang="ru-RU" dirty="0">
              <a:solidFill>
                <a:srgbClr val="F47D1F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3352800"/>
            <a:ext cx="8458200" cy="31242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Каждый участник видит на своём мобильном устройстве «маршруты», состоящие из обязательных и дополнительных «станций». </a:t>
            </a:r>
          </a:p>
          <a:p>
            <a:r>
              <a:rPr lang="ru-RU" dirty="0" smtClean="0">
                <a:latin typeface="Segoe UI Light" panose="020B0502040204020203" pitchFamily="34" charset="0"/>
              </a:rPr>
              <a:t>Каждая станция – это учебный курс, тест, мастер-класс или любая иная активность, подразумевающая оценку и начисление баллов.</a:t>
            </a:r>
          </a:p>
          <a:p>
            <a:r>
              <a:rPr lang="ru-RU" dirty="0" smtClean="0">
                <a:latin typeface="Segoe UI Light" panose="020B0502040204020203" pitchFamily="34" charset="0"/>
              </a:rPr>
              <a:t>В зависимости от структуры мероприятия, маршруты могут быть индивидуальными, командными или комбинированными.</a:t>
            </a:r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218" name="Picture 2" descr="C:\Users\Oleg Kryuchkov\Dropbox\0--Content\resources\Screenshots\CampusDemo\IMG_0358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9525"/>
            <a:ext cx="8839200" cy="250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6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19400"/>
            <a:ext cx="8229600" cy="65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Тесты и отчёты</a:t>
            </a:r>
            <a:endParaRPr lang="ru-RU" dirty="0">
              <a:solidFill>
                <a:srgbClr val="F47D1F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3505200"/>
            <a:ext cx="8458200" cy="2971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Мобильное устройство участника может провести автоматический тест, либо предложить поработать с </a:t>
            </a:r>
            <a:r>
              <a:rPr lang="ru-RU" dirty="0" err="1" smtClean="0">
                <a:latin typeface="Segoe UI Light" panose="020B0502040204020203" pitchFamily="34" charset="0"/>
              </a:rPr>
              <a:t>фасилитатором</a:t>
            </a:r>
            <a:r>
              <a:rPr lang="ru-RU" dirty="0" smtClean="0">
                <a:latin typeface="Segoe UI Light" panose="020B0502040204020203" pitchFamily="34" charset="0"/>
              </a:rPr>
              <a:t>, который позже поставит оценку «вручную».</a:t>
            </a:r>
          </a:p>
          <a:p>
            <a:r>
              <a:rPr lang="ru-RU" dirty="0" smtClean="0">
                <a:latin typeface="Segoe UI Light" panose="020B0502040204020203" pitchFamily="34" charset="0"/>
              </a:rPr>
              <a:t>Данные участников (</a:t>
            </a:r>
            <a:r>
              <a:rPr lang="ru-RU" dirty="0" err="1" smtClean="0">
                <a:latin typeface="Segoe UI Light" panose="020B0502040204020203" pitchFamily="34" charset="0"/>
              </a:rPr>
              <a:t>пройденные</a:t>
            </a:r>
            <a:r>
              <a:rPr lang="ru-RU" dirty="0" smtClean="0">
                <a:latin typeface="Segoe UI Light" panose="020B0502040204020203" pitchFamily="34" charset="0"/>
              </a:rPr>
              <a:t> «станции», набранные баллы) обновляются в реальном времени, и информация об успехах команд может выводиться на «информационное табло» мероприятия.</a:t>
            </a: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62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723" y="180000"/>
            <a:ext cx="8229600" cy="65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Как могут выглядеть задания</a:t>
            </a:r>
            <a:endParaRPr lang="ru-RU" dirty="0">
              <a:solidFill>
                <a:srgbClr val="F47D1F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563880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5000"/>
              </a:lnSpc>
            </a:pPr>
            <a:r>
              <a:rPr lang="ru-RU" dirty="0">
                <a:latin typeface="Segoe UI Light" panose="020B0502040204020203" pitchFamily="34" charset="0"/>
              </a:rPr>
              <a:t>Прослушайте сессию. По окончании пройдите тест. Система предложит вам 10 вопросов и несколько вариантов ответов к каждому из них. Тест считается </a:t>
            </a:r>
            <a:r>
              <a:rPr lang="ru-RU" dirty="0" err="1">
                <a:latin typeface="Segoe UI Light" panose="020B0502040204020203" pitchFamily="34" charset="0"/>
              </a:rPr>
              <a:t>пройденным</a:t>
            </a:r>
            <a:r>
              <a:rPr lang="ru-RU" dirty="0">
                <a:latin typeface="Segoe UI Light" panose="020B0502040204020203" pitchFamily="34" charset="0"/>
              </a:rPr>
              <a:t>, если вы ответите верно как минимум на 9 вопросов. За 10 верных ответов вы получите 100 баллов, за 9 – 50</a:t>
            </a:r>
            <a:r>
              <a:rPr lang="ru-RU" dirty="0" smtClean="0">
                <a:latin typeface="Segoe UI Light" panose="020B0502040204020203" pitchFamily="34" charset="0"/>
              </a:rPr>
              <a:t>.</a:t>
            </a:r>
          </a:p>
          <a:p>
            <a:pPr>
              <a:lnSpc>
                <a:spcPct val="105000"/>
              </a:lnSpc>
            </a:pPr>
            <a:r>
              <a:rPr lang="ru-RU" dirty="0" smtClean="0">
                <a:latin typeface="Segoe UI Light" panose="020B0502040204020203" pitchFamily="34" charset="0"/>
              </a:rPr>
              <a:t>Покажите </a:t>
            </a:r>
            <a:r>
              <a:rPr lang="ru-RU" dirty="0">
                <a:latin typeface="Segoe UI Light" panose="020B0502040204020203" pitchFamily="34" charset="0"/>
              </a:rPr>
              <a:t>этот </a:t>
            </a:r>
            <a:r>
              <a:rPr lang="en-US" dirty="0" smtClean="0">
                <a:latin typeface="Segoe UI Light" panose="020B0502040204020203" pitchFamily="34" charset="0"/>
              </a:rPr>
              <a:t>QR-</a:t>
            </a:r>
            <a:r>
              <a:rPr lang="ru-RU" dirty="0" smtClean="0">
                <a:latin typeface="Segoe UI Light" panose="020B0502040204020203" pitchFamily="34" charset="0"/>
              </a:rPr>
              <a:t>код </a:t>
            </a:r>
            <a:r>
              <a:rPr lang="ru-RU" dirty="0">
                <a:latin typeface="Segoe UI Light" panose="020B0502040204020203" pitchFamily="34" charset="0"/>
              </a:rPr>
              <a:t>инструктору у входа в зал. Займите один из столов. Ваша работа в рамках круглого стола будет </a:t>
            </a:r>
            <a:r>
              <a:rPr lang="ru-RU" dirty="0" smtClean="0">
                <a:latin typeface="Segoe UI Light" panose="020B0502040204020203" pitchFamily="34" charset="0"/>
              </a:rPr>
              <a:t>оценена </a:t>
            </a:r>
            <a:r>
              <a:rPr lang="ru-RU" dirty="0" err="1" smtClean="0">
                <a:latin typeface="Segoe UI Light" panose="020B0502040204020203" pitchFamily="34" charset="0"/>
              </a:rPr>
              <a:t>фасилитатором</a:t>
            </a:r>
            <a:r>
              <a:rPr lang="ru-RU" dirty="0" smtClean="0">
                <a:latin typeface="Segoe UI Light" panose="020B0502040204020203" pitchFamily="34" charset="0"/>
              </a:rPr>
              <a:t>, </a:t>
            </a:r>
            <a:r>
              <a:rPr lang="ru-RU" dirty="0">
                <a:latin typeface="Segoe UI Light" panose="020B0502040204020203" pitchFamily="34" charset="0"/>
              </a:rPr>
              <a:t>и вы увидите призовые баллы на своём счету. Желаем успеха</a:t>
            </a:r>
            <a:r>
              <a:rPr lang="ru-RU" dirty="0" smtClean="0">
                <a:latin typeface="Segoe UI Light" panose="020B0502040204020203" pitchFamily="34" charset="0"/>
              </a:rPr>
              <a:t>!</a:t>
            </a:r>
          </a:p>
          <a:p>
            <a:pPr>
              <a:lnSpc>
                <a:spcPct val="105000"/>
              </a:lnSpc>
            </a:pPr>
            <a:r>
              <a:rPr lang="ru-RU" dirty="0">
                <a:latin typeface="Segoe UI Light" panose="020B0502040204020203" pitchFamily="34" charset="0"/>
              </a:rPr>
              <a:t>Прослушайте курс «Лучшие практики». Получите индивидуальное задание у инструктора и, следуя заданию, запишите 30-секундную мини-презентацию Продукта Х. Жюри оценит Ваше выступление и начислит призовые </a:t>
            </a:r>
            <a:r>
              <a:rPr lang="ru-RU" dirty="0" smtClean="0">
                <a:latin typeface="Segoe UI Light" panose="020B0502040204020203" pitchFamily="34" charset="0"/>
              </a:rPr>
              <a:t>баллы.</a:t>
            </a:r>
          </a:p>
          <a:p>
            <a:pPr>
              <a:lnSpc>
                <a:spcPct val="105000"/>
              </a:lnSpc>
            </a:pPr>
            <a:r>
              <a:rPr lang="ru-RU" dirty="0">
                <a:latin typeface="Segoe UI Light" panose="020B0502040204020203" pitchFamily="34" charset="0"/>
              </a:rPr>
              <a:t>У вас есть уникальный шанс пообщаться с представителями </a:t>
            </a:r>
            <a:r>
              <a:rPr lang="en-US" dirty="0">
                <a:latin typeface="Segoe UI Light" panose="020B0502040204020203" pitchFamily="34" charset="0"/>
              </a:rPr>
              <a:t>IT-</a:t>
            </a:r>
            <a:r>
              <a:rPr lang="ru-RU" dirty="0">
                <a:latin typeface="Segoe UI Light" panose="020B0502040204020203" pitchFamily="34" charset="0"/>
              </a:rPr>
              <a:t>службы. Вам необходимо сдать свой ноутбук на обновление – его вернут завтра, а вы получите 20 бонусных баллов. </a:t>
            </a:r>
            <a:r>
              <a:rPr lang="en-US" dirty="0">
                <a:latin typeface="Segoe UI Light" panose="020B0502040204020203" pitchFamily="34" charset="0"/>
              </a:rPr>
              <a:t>IT-</a:t>
            </a:r>
            <a:r>
              <a:rPr lang="ru-RU" dirty="0">
                <a:latin typeface="Segoe UI Light" panose="020B0502040204020203" pitchFamily="34" charset="0"/>
              </a:rPr>
              <a:t>специалисты на стенде могут попросить Вас ответить на ряд вопросов, что поможет вам заработать ещё от 10 до 50 баллов. Дерзайте</a:t>
            </a:r>
            <a:r>
              <a:rPr lang="ru-RU" dirty="0" smtClean="0">
                <a:latin typeface="Segoe UI Light" panose="020B0502040204020203" pitchFamily="34" charset="0"/>
              </a:rPr>
              <a:t>!</a:t>
            </a:r>
          </a:p>
          <a:p>
            <a:pPr>
              <a:lnSpc>
                <a:spcPct val="105000"/>
              </a:lnSpc>
            </a:pPr>
            <a:r>
              <a:rPr lang="ru-RU" dirty="0">
                <a:latin typeface="Segoe UI Light" panose="020B0502040204020203" pitchFamily="34" charset="0"/>
              </a:rPr>
              <a:t>Самостоятельная работа. Возьмите у инструктора брошюру </a:t>
            </a:r>
            <a:r>
              <a:rPr lang="en-US" dirty="0">
                <a:latin typeface="Segoe UI Light" panose="020B0502040204020203" pitchFamily="34" charset="0"/>
              </a:rPr>
              <a:t>Health &amp;Safety. </a:t>
            </a:r>
            <a:r>
              <a:rPr lang="ru-RU" dirty="0">
                <a:latin typeface="Segoe UI Light" panose="020B0502040204020203" pitchFamily="34" charset="0"/>
              </a:rPr>
              <a:t>Изучите её. Найдите изображение офиса на последнем развороте брошюры. Возьмите </a:t>
            </a:r>
            <a:r>
              <a:rPr lang="ru-RU" dirty="0" err="1">
                <a:latin typeface="Segoe UI Light" panose="020B0502040204020203" pitchFamily="34" charset="0"/>
              </a:rPr>
              <a:t>маркеры</a:t>
            </a:r>
            <a:r>
              <a:rPr lang="ru-RU" dirty="0">
                <a:latin typeface="Segoe UI Light" panose="020B0502040204020203" pitchFamily="34" charset="0"/>
              </a:rPr>
              <a:t> и дорисуйте картинку так, чтобы офис соответствовал вашему представлению о правильной среде обитания, на основании полученного материала. Далее сделайте фото вашего рисунка и отправьте его в штаб. Жюри оценит рисунок и начислит призовые </a:t>
            </a:r>
            <a:r>
              <a:rPr lang="ru-RU" dirty="0" smtClean="0">
                <a:latin typeface="Segoe UI Light" panose="020B0502040204020203" pitchFamily="34" charset="0"/>
              </a:rPr>
              <a:t>баллы</a:t>
            </a:r>
            <a:r>
              <a:rPr lang="en-US" dirty="0">
                <a:latin typeface="Segoe UI Light" panose="020B0502040204020203" pitchFamily="34" charset="0"/>
              </a:rPr>
              <a:t>.</a:t>
            </a:r>
            <a:endParaRPr lang="ru-RU" dirty="0" smtClean="0">
              <a:latin typeface="Segoe UI Light" panose="020B0502040204020203" pitchFamily="3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mage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8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81959"/>
            <a:ext cx="8839200" cy="65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Результаты в реальном времени</a:t>
            </a:r>
            <a:endParaRPr lang="ru-RU" dirty="0">
              <a:solidFill>
                <a:srgbClr val="F47D1F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4495800"/>
            <a:ext cx="8458200" cy="19812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Что может мотивировать сильнее, чем видеть, как твои собственные усилия только что помогли команде выйти в тройку призёров!</a:t>
            </a:r>
          </a:p>
          <a:p>
            <a:r>
              <a:rPr lang="ru-RU" dirty="0" smtClean="0">
                <a:latin typeface="Segoe UI Light" panose="020B0502040204020203" pitchFamily="34" charset="0"/>
              </a:rPr>
              <a:t>На большом информационном экране мы демонстрируем «игровое табло». Участники видят, как результаты обновляются в реальном времени, и что нужно сделать, чтобы победить.</a:t>
            </a:r>
          </a:p>
          <a:p>
            <a:r>
              <a:rPr lang="ru-RU" dirty="0" smtClean="0">
                <a:latin typeface="Segoe UI Light" panose="020B0502040204020203" pitchFamily="34" charset="0"/>
              </a:rPr>
              <a:t>Организаторы видят, какие сессии наиболее загружены; по каким вопросам участникам требуется помощь – то есть в полной мере управляют мероприятием.</a:t>
            </a: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0000"/>
            <a:ext cx="9144000" cy="304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19283"/>
            <a:ext cx="8839200" cy="65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Где можно применять</a:t>
            </a:r>
            <a:endParaRPr lang="ru-RU" dirty="0">
              <a:solidFill>
                <a:srgbClr val="F47D1F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4038600"/>
            <a:ext cx="8458200" cy="24384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Крупные внутренние корпоративные мероприятия, направленные на обучение и развитие персонала</a:t>
            </a:r>
          </a:p>
          <a:p>
            <a:r>
              <a:rPr lang="ru-RU" dirty="0" smtClean="0">
                <a:latin typeface="Segoe UI Light" panose="020B0502040204020203" pitchFamily="34" charset="0"/>
              </a:rPr>
              <a:t>Выставки и конференции</a:t>
            </a:r>
          </a:p>
          <a:p>
            <a:r>
              <a:rPr lang="ru-RU" dirty="0" smtClean="0">
                <a:latin typeface="Segoe UI Light" panose="020B0502040204020203" pitchFamily="34" charset="0"/>
              </a:rPr>
              <a:t>Корпоративные праздники, «дни семьи» и пикники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47D1F"/>
                </a:solidFill>
                <a:latin typeface="Segoe UI Light" panose="020B0502040204020203" pitchFamily="34" charset="0"/>
              </a:rPr>
              <a:t>В</a:t>
            </a:r>
            <a:r>
              <a:rPr lang="ru-RU" b="1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езде, где есть потребность в мотивации, стимуляции активности участников и обратной связи от них</a:t>
            </a:r>
            <a:endParaRPr lang="ru-RU" b="1" dirty="0">
              <a:solidFill>
                <a:srgbClr val="F47D1F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6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7898"/>
            <a:ext cx="8229600" cy="65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Что такое «Кампус»</a:t>
            </a:r>
            <a:endParaRPr lang="ru-RU" dirty="0">
              <a:solidFill>
                <a:srgbClr val="F47D1F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3276600"/>
            <a:ext cx="8458200" cy="32004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Вы проводите очередную конференцию для нескольких сот сотрудников. Они должны пройти учебные курсы по продуктам и навыкам продаж, пообщаться между собой, поработать в команде. </a:t>
            </a:r>
          </a:p>
          <a:p>
            <a:r>
              <a:rPr lang="ru-RU" dirty="0" smtClean="0">
                <a:latin typeface="Segoe UI Light" panose="020B0502040204020203" pitchFamily="34" charset="0"/>
              </a:rPr>
              <a:t>Как сделать такую конференцию эффективной – и при этом интересной для участников?</a:t>
            </a:r>
          </a:p>
          <a:p>
            <a:r>
              <a:rPr lang="ru-RU" b="1" dirty="0" err="1" smtClean="0">
                <a:solidFill>
                  <a:srgbClr val="F47D1F"/>
                </a:solidFill>
                <a:latin typeface="Segoe UI Light" panose="020B0502040204020203" pitchFamily="34" charset="0"/>
              </a:rPr>
              <a:t>Геймификация</a:t>
            </a:r>
            <a:r>
              <a:rPr lang="ru-RU" b="1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!</a:t>
            </a:r>
            <a:r>
              <a:rPr lang="ru-RU" dirty="0" smtClean="0">
                <a:latin typeface="Segoe UI Light" panose="020B0502040204020203" pitchFamily="34" charset="0"/>
              </a:rPr>
              <a:t> Сделаем это соревнованием. Пусть индивидуальное расписание каждого участника превратится в сложный маршрут, в ходе которого он должен добыть максимум баллов в копилку команды своего подразделения или региона. </a:t>
            </a:r>
          </a:p>
          <a:p>
            <a:r>
              <a:rPr lang="ru-RU" dirty="0" smtClean="0">
                <a:latin typeface="Segoe UI Light" panose="020B0502040204020203" pitchFamily="34" charset="0"/>
              </a:rPr>
              <a:t>Всё, что требуется участнику для комфортного пребывания и эффективной работы на конференции, доступно ему в его собственном мобильном устройстве.</a:t>
            </a:r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Oleg\Dropbox\Camera Uploads\2014-01-13 07.50.1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93855"/>
            <a:ext cx="9144000" cy="241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97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41418"/>
            <a:ext cx="8839200" cy="65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Технические возможности</a:t>
            </a:r>
            <a:endParaRPr lang="ru-RU" dirty="0">
              <a:solidFill>
                <a:srgbClr val="F47D1F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3048000"/>
            <a:ext cx="8458200" cy="3429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Работает на любых мобильных устройствах (коммуникаторах и планшетах) под управлением </a:t>
            </a:r>
            <a:r>
              <a:rPr lang="en-US" dirty="0" smtClean="0">
                <a:latin typeface="Segoe UI Light" panose="020B0502040204020203" pitchFamily="34" charset="0"/>
              </a:rPr>
              <a:t>Android </a:t>
            </a:r>
            <a:r>
              <a:rPr lang="ru-RU" dirty="0" smtClean="0">
                <a:latin typeface="Segoe UI Light" panose="020B0502040204020203" pitchFamily="34" charset="0"/>
              </a:rPr>
              <a:t>и </a:t>
            </a:r>
            <a:r>
              <a:rPr lang="en-US" dirty="0" err="1" smtClean="0">
                <a:latin typeface="Segoe UI Light" panose="020B0502040204020203" pitchFamily="34" charset="0"/>
              </a:rPr>
              <a:t>iOS</a:t>
            </a:r>
            <a:r>
              <a:rPr lang="en-US" dirty="0" smtClean="0">
                <a:latin typeface="Segoe UI Light" panose="020B0502040204020203" pitchFamily="34" charset="0"/>
              </a:rPr>
              <a:t>.</a:t>
            </a:r>
          </a:p>
          <a:p>
            <a:r>
              <a:rPr lang="ru-RU" dirty="0" smtClean="0">
                <a:latin typeface="Segoe UI Light" panose="020B0502040204020203" pitchFamily="34" charset="0"/>
              </a:rPr>
              <a:t>Автоматическая компоновка контента под разные типы устройств</a:t>
            </a:r>
          </a:p>
          <a:p>
            <a:r>
              <a:rPr lang="ru-RU" dirty="0" smtClean="0">
                <a:latin typeface="Segoe UI Light" panose="020B0502040204020203" pitchFamily="34" charset="0"/>
              </a:rPr>
              <a:t>Автоматические обновления – к примеру, каждое утро «исчезают» пункты меню, потерявшие актуальность, и добавляются новые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Это уникальный долговременный канал коммуникации между организаторами и участниками! </a:t>
            </a:r>
            <a:endParaRPr lang="ru-RU" dirty="0">
              <a:solidFill>
                <a:srgbClr val="F47D1F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0000"/>
            <a:ext cx="9169997" cy="216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0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5251315" cy="381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Из </a:t>
            </a:r>
            <a:r>
              <a:rPr lang="ru-RU" sz="2400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чего состоит </a:t>
            </a:r>
            <a:r>
              <a:rPr lang="ru-RU" sz="3200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«Кампус» </a:t>
            </a:r>
            <a:endParaRPr lang="ru-RU" sz="4000" dirty="0">
              <a:solidFill>
                <a:srgbClr val="F47D1F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838200"/>
            <a:ext cx="6172200" cy="5638800"/>
          </a:xfrm>
        </p:spPr>
        <p:txBody>
          <a:bodyPr>
            <a:noAutofit/>
          </a:bodyPr>
          <a:lstStyle/>
          <a:p>
            <a:pPr marL="514350" indent="-514350">
              <a:lnSpc>
                <a:spcPct val="85000"/>
              </a:lnSpc>
              <a:buFont typeface="+mj-lt"/>
              <a:buAutoNum type="arabicPeriod"/>
            </a:pPr>
            <a:r>
              <a:rPr lang="ru-RU" sz="1600" b="1" dirty="0">
                <a:latin typeface="Segoe UI Light" panose="020B0502040204020203" pitchFamily="34" charset="0"/>
              </a:rPr>
              <a:t>Подготовка к поездке</a:t>
            </a:r>
            <a:r>
              <a:rPr lang="ru-RU" sz="1600" dirty="0">
                <a:latin typeface="Segoe UI Light" panose="020B0502040204020203" pitchFamily="34" charset="0"/>
              </a:rPr>
              <a:t/>
            </a:r>
            <a:br>
              <a:rPr lang="ru-RU" sz="1600" dirty="0">
                <a:latin typeface="Segoe UI Light" panose="020B0502040204020203" pitchFamily="34" charset="0"/>
              </a:rPr>
            </a:br>
            <a:r>
              <a:rPr lang="ru-RU" sz="1600" dirty="0">
                <a:latin typeface="Segoe UI Light" panose="020B0502040204020203" pitchFamily="34" charset="0"/>
              </a:rPr>
              <a:t>Заполнение </a:t>
            </a:r>
            <a:r>
              <a:rPr lang="ru-RU" sz="1600" dirty="0" smtClean="0">
                <a:latin typeface="Segoe UI Light" panose="020B0502040204020203" pitchFamily="34" charset="0"/>
              </a:rPr>
              <a:t>форм на </a:t>
            </a:r>
            <a:r>
              <a:rPr lang="ru-RU" sz="1600" dirty="0">
                <a:latin typeface="Segoe UI Light" panose="020B0502040204020203" pitchFamily="34" charset="0"/>
              </a:rPr>
              <a:t>визу, выбор </a:t>
            </a:r>
            <a:r>
              <a:rPr lang="ru-RU" sz="1600" dirty="0" smtClean="0">
                <a:latin typeface="Segoe UI Light" panose="020B0502040204020203" pitchFamily="34" charset="0"/>
              </a:rPr>
              <a:t>авиарейсов </a:t>
            </a:r>
            <a:r>
              <a:rPr lang="en-US" sz="1600" dirty="0" smtClean="0">
                <a:latin typeface="Segoe UI Light" panose="020B0502040204020203" pitchFamily="34" charset="0"/>
              </a:rPr>
              <a:t/>
            </a:r>
            <a:br>
              <a:rPr lang="en-US" sz="1600" dirty="0" smtClean="0">
                <a:latin typeface="Segoe UI Light" panose="020B0502040204020203" pitchFamily="34" charset="0"/>
              </a:rPr>
            </a:br>
            <a:r>
              <a:rPr lang="ru-RU" sz="1600" dirty="0" smtClean="0">
                <a:latin typeface="Segoe UI Light" panose="020B0502040204020203" pitchFamily="34" charset="0"/>
              </a:rPr>
              <a:t>и соседа </a:t>
            </a:r>
            <a:r>
              <a:rPr lang="ru-RU" sz="1600" dirty="0">
                <a:latin typeface="Segoe UI Light" panose="020B0502040204020203" pitchFamily="34" charset="0"/>
              </a:rPr>
              <a:t>по </a:t>
            </a:r>
            <a:r>
              <a:rPr lang="ru-RU" sz="1600" dirty="0" smtClean="0">
                <a:latin typeface="Segoe UI Light" panose="020B0502040204020203" pitchFamily="34" charset="0"/>
              </a:rPr>
              <a:t>номеру</a:t>
            </a:r>
            <a:endParaRPr lang="ru-RU" sz="1600" dirty="0">
              <a:latin typeface="Segoe UI Light" panose="020B0502040204020203" pitchFamily="34" charset="0"/>
            </a:endParaRPr>
          </a:p>
          <a:p>
            <a:pPr marL="514350" indent="-514350">
              <a:lnSpc>
                <a:spcPct val="85000"/>
              </a:lnSpc>
              <a:buFont typeface="+mj-lt"/>
              <a:buAutoNum type="arabicPeriod"/>
            </a:pPr>
            <a:r>
              <a:rPr lang="ru-RU" sz="1600" b="1" dirty="0" smtClean="0">
                <a:latin typeface="Segoe UI Light" panose="020B0502040204020203" pitchFamily="34" charset="0"/>
              </a:rPr>
              <a:t>Программа</a:t>
            </a:r>
            <a:r>
              <a:rPr lang="en-US" sz="1600" b="1" dirty="0" smtClean="0">
                <a:latin typeface="Segoe UI Light" panose="020B0502040204020203" pitchFamily="34" charset="0"/>
              </a:rPr>
              <a:t> </a:t>
            </a:r>
            <a:r>
              <a:rPr lang="ru-RU" sz="1600" b="1" dirty="0" smtClean="0">
                <a:latin typeface="Segoe UI Light" panose="020B0502040204020203" pitchFamily="34" charset="0"/>
              </a:rPr>
              <a:t>мероприятия</a:t>
            </a:r>
            <a:br>
              <a:rPr lang="ru-RU" sz="1600" b="1" dirty="0" smtClean="0">
                <a:latin typeface="Segoe UI Light" panose="020B0502040204020203" pitchFamily="34" charset="0"/>
              </a:rPr>
            </a:br>
            <a:r>
              <a:rPr lang="ru-RU" sz="1600" dirty="0" smtClean="0">
                <a:latin typeface="Segoe UI Light" panose="020B0502040204020203" pitchFamily="34" charset="0"/>
              </a:rPr>
              <a:t>Расписание, доклады и вопросы докладчикам</a:t>
            </a:r>
            <a:endParaRPr lang="ru-RU" sz="1600" b="1" dirty="0">
              <a:latin typeface="Segoe UI Light" panose="020B0502040204020203" pitchFamily="34" charset="0"/>
            </a:endParaRPr>
          </a:p>
          <a:p>
            <a:pPr marL="514350" indent="-514350">
              <a:lnSpc>
                <a:spcPct val="85000"/>
              </a:lnSpc>
              <a:buFont typeface="+mj-lt"/>
              <a:buAutoNum type="arabicPeriod"/>
            </a:pPr>
            <a:r>
              <a:rPr lang="ru-RU" sz="1600" b="1" dirty="0" smtClean="0">
                <a:latin typeface="Segoe UI Light" panose="020B0502040204020203" pitchFamily="34" charset="0"/>
              </a:rPr>
              <a:t>Рабочая тетрадь</a:t>
            </a:r>
            <a:r>
              <a:rPr lang="ru-RU" sz="1600" dirty="0" smtClean="0">
                <a:latin typeface="Segoe UI Light" panose="020B0502040204020203" pitchFamily="34" charset="0"/>
              </a:rPr>
              <a:t/>
            </a:r>
            <a:br>
              <a:rPr lang="ru-RU" sz="1600" dirty="0" smtClean="0">
                <a:latin typeface="Segoe UI Light" panose="020B0502040204020203" pitchFamily="34" charset="0"/>
              </a:rPr>
            </a:br>
            <a:r>
              <a:rPr lang="ru-RU" sz="1600" dirty="0" smtClean="0">
                <a:latin typeface="Segoe UI Light" panose="020B0502040204020203" pitchFamily="34" charset="0"/>
              </a:rPr>
              <a:t>Разработка материалов и «заметки на полях»</a:t>
            </a:r>
            <a:endParaRPr lang="ru-RU" sz="1600" dirty="0">
              <a:latin typeface="Segoe UI Light" panose="020B0502040204020203" pitchFamily="34" charset="0"/>
            </a:endParaRPr>
          </a:p>
          <a:p>
            <a:pPr marL="514350" indent="-514350">
              <a:lnSpc>
                <a:spcPct val="85000"/>
              </a:lnSpc>
              <a:buFont typeface="+mj-lt"/>
              <a:buAutoNum type="arabicPeriod"/>
            </a:pPr>
            <a:r>
              <a:rPr lang="ru-RU" sz="1600" b="1" dirty="0" smtClean="0">
                <a:latin typeface="Segoe UI Light" panose="020B0502040204020203" pitchFamily="34" charset="0"/>
              </a:rPr>
              <a:t>Логистика</a:t>
            </a:r>
            <a:br>
              <a:rPr lang="ru-RU" sz="1600" b="1" dirty="0" smtClean="0">
                <a:latin typeface="Segoe UI Light" panose="020B0502040204020203" pitchFamily="34" charset="0"/>
              </a:rPr>
            </a:br>
            <a:r>
              <a:rPr lang="ru-RU" sz="1600" dirty="0" smtClean="0">
                <a:latin typeface="Segoe UI Light" panose="020B0502040204020203" pitchFamily="34" charset="0"/>
              </a:rPr>
              <a:t>Информация об отеле, трансферах, городе пребывания, разговорник </a:t>
            </a:r>
          </a:p>
          <a:p>
            <a:pPr marL="514350" indent="-514350">
              <a:lnSpc>
                <a:spcPct val="85000"/>
              </a:lnSpc>
              <a:buFont typeface="+mj-lt"/>
              <a:buAutoNum type="arabicPeriod"/>
            </a:pPr>
            <a:r>
              <a:rPr lang="ru-RU" sz="1600" b="1" dirty="0" smtClean="0">
                <a:latin typeface="Segoe UI Light" panose="020B0502040204020203" pitchFamily="34" charset="0"/>
              </a:rPr>
              <a:t>Услуги</a:t>
            </a:r>
            <a:r>
              <a:rPr lang="ru-RU" sz="1600" dirty="0" smtClean="0">
                <a:latin typeface="Segoe UI Light" panose="020B0502040204020203" pitchFamily="34" charset="0"/>
              </a:rPr>
              <a:t/>
            </a:r>
            <a:br>
              <a:rPr lang="ru-RU" sz="1600" dirty="0" smtClean="0">
                <a:latin typeface="Segoe UI Light" panose="020B0502040204020203" pitchFamily="34" charset="0"/>
              </a:rPr>
            </a:br>
            <a:r>
              <a:rPr lang="ru-RU" sz="1600" dirty="0" smtClean="0">
                <a:latin typeface="Segoe UI Light" panose="020B0502040204020203" pitchFamily="34" charset="0"/>
              </a:rPr>
              <a:t>Запись на экскурсии, мастер-классы, услуги отеля</a:t>
            </a:r>
            <a:endParaRPr lang="ru-RU" sz="1600" dirty="0">
              <a:latin typeface="Segoe UI Light" panose="020B0502040204020203" pitchFamily="34" charset="0"/>
            </a:endParaRPr>
          </a:p>
          <a:p>
            <a:pPr marL="514350" indent="-514350">
              <a:lnSpc>
                <a:spcPct val="85000"/>
              </a:lnSpc>
              <a:buFont typeface="+mj-lt"/>
              <a:buAutoNum type="arabicPeriod"/>
            </a:pPr>
            <a:r>
              <a:rPr lang="ru-RU" sz="1600" b="1" dirty="0" smtClean="0">
                <a:latin typeface="Segoe UI Light" panose="020B0502040204020203" pitchFamily="34" charset="0"/>
              </a:rPr>
              <a:t>Материалы</a:t>
            </a:r>
            <a:r>
              <a:rPr lang="en-US" sz="1600" dirty="0" smtClean="0">
                <a:latin typeface="Segoe UI Light" panose="020B0502040204020203" pitchFamily="34" charset="0"/>
              </a:rPr>
              <a:t>. </a:t>
            </a:r>
            <a:r>
              <a:rPr lang="ru-RU" sz="1600" dirty="0" smtClean="0">
                <a:latin typeface="Segoe UI Light" panose="020B0502040204020203" pitchFamily="34" charset="0"/>
              </a:rPr>
              <a:t/>
            </a:r>
            <a:br>
              <a:rPr lang="ru-RU" sz="1600" dirty="0" smtClean="0">
                <a:latin typeface="Segoe UI Light" panose="020B0502040204020203" pitchFamily="34" charset="0"/>
              </a:rPr>
            </a:br>
            <a:r>
              <a:rPr lang="ru-RU" sz="1600" dirty="0" smtClean="0">
                <a:latin typeface="Segoe UI Light" panose="020B0502040204020203" pitchFamily="34" charset="0"/>
              </a:rPr>
              <a:t>Все презентации в удобном для просмотра виде</a:t>
            </a:r>
          </a:p>
          <a:p>
            <a:pPr marL="514350" indent="-514350">
              <a:lnSpc>
                <a:spcPct val="85000"/>
              </a:lnSpc>
              <a:buFont typeface="+mj-lt"/>
              <a:buAutoNum type="arabicPeriod"/>
            </a:pPr>
            <a:r>
              <a:rPr lang="ru-RU" sz="1600" b="1" dirty="0" smtClean="0">
                <a:latin typeface="Segoe UI Light" panose="020B0502040204020203" pitchFamily="34" charset="0"/>
              </a:rPr>
              <a:t>Список участников</a:t>
            </a:r>
            <a:br>
              <a:rPr lang="ru-RU" sz="1600" b="1" dirty="0" smtClean="0">
                <a:latin typeface="Segoe UI Light" panose="020B0502040204020203" pitchFamily="34" charset="0"/>
              </a:rPr>
            </a:br>
            <a:r>
              <a:rPr lang="ru-RU" sz="1600" dirty="0" smtClean="0">
                <a:latin typeface="Segoe UI Light" panose="020B0502040204020203" pitchFamily="34" charset="0"/>
              </a:rPr>
              <a:t>Информация об участниках, поиск и сортировка</a:t>
            </a:r>
            <a:endParaRPr lang="ru-RU" sz="1600" dirty="0">
              <a:latin typeface="Segoe UI Light" panose="020B0502040204020203" pitchFamily="34" charset="0"/>
            </a:endParaRPr>
          </a:p>
          <a:p>
            <a:pPr marL="514350" indent="-514350">
              <a:lnSpc>
                <a:spcPct val="85000"/>
              </a:lnSpc>
              <a:buFont typeface="+mj-lt"/>
              <a:buAutoNum type="arabicPeriod"/>
            </a:pPr>
            <a:r>
              <a:rPr lang="ru-RU" sz="1600" b="1" dirty="0" smtClean="0">
                <a:latin typeface="Segoe UI Light" panose="020B0502040204020203" pitchFamily="34" charset="0"/>
              </a:rPr>
              <a:t>Соревнование</a:t>
            </a:r>
            <a:br>
              <a:rPr lang="ru-RU" sz="1600" b="1" dirty="0" smtClean="0">
                <a:latin typeface="Segoe UI Light" panose="020B0502040204020203" pitchFamily="34" charset="0"/>
              </a:rPr>
            </a:br>
            <a:r>
              <a:rPr lang="ru-RU" sz="1600" dirty="0" smtClean="0">
                <a:latin typeface="Segoe UI Light" panose="020B0502040204020203" pitchFamily="34" charset="0"/>
              </a:rPr>
              <a:t>Карта «контрольных точек»: «Что я должен делать, чтобы набрать призовые баллы»</a:t>
            </a:r>
          </a:p>
          <a:p>
            <a:pPr marL="514350" indent="-514350">
              <a:lnSpc>
                <a:spcPct val="85000"/>
              </a:lnSpc>
              <a:buFont typeface="+mj-lt"/>
              <a:buAutoNum type="arabicPeriod"/>
            </a:pPr>
            <a:r>
              <a:rPr lang="ru-RU" sz="1600" b="1" dirty="0" smtClean="0">
                <a:latin typeface="Segoe UI Light" panose="020B0502040204020203" pitchFamily="34" charset="0"/>
              </a:rPr>
              <a:t>Навигация</a:t>
            </a:r>
            <a:r>
              <a:rPr lang="ru-RU" sz="1600" dirty="0" smtClean="0">
                <a:latin typeface="Segoe UI Light" panose="020B0502040204020203" pitchFamily="34" charset="0"/>
              </a:rPr>
              <a:t> («где я?»)</a:t>
            </a:r>
          </a:p>
          <a:p>
            <a:pPr marL="514350" indent="-514350">
              <a:lnSpc>
                <a:spcPct val="85000"/>
              </a:lnSpc>
              <a:buFont typeface="+mj-lt"/>
              <a:buAutoNum type="arabicPeriod"/>
            </a:pPr>
            <a:r>
              <a:rPr lang="ru-RU" sz="1600" b="1" dirty="0" smtClean="0">
                <a:latin typeface="Segoe UI Light" panose="020B0502040204020203" pitchFamily="34" charset="0"/>
              </a:rPr>
              <a:t>Обратная связь и анкетирование</a:t>
            </a:r>
            <a:r>
              <a:rPr lang="ru-RU" sz="1600" dirty="0" smtClean="0">
                <a:latin typeface="Segoe UI Light" panose="020B0502040204020203" pitchFamily="34" charset="0"/>
              </a:rPr>
              <a:t/>
            </a:r>
            <a:br>
              <a:rPr lang="ru-RU" sz="1600" dirty="0" smtClean="0">
                <a:latin typeface="Segoe UI Light" panose="020B0502040204020203" pitchFamily="34" charset="0"/>
              </a:rPr>
            </a:br>
            <a:r>
              <a:rPr lang="ru-RU" sz="1600" dirty="0" smtClean="0">
                <a:latin typeface="Segoe UI Light" panose="020B0502040204020203" pitchFamily="34" charset="0"/>
              </a:rPr>
              <a:t>Анкеты, возможность поделиться фото и видео</a:t>
            </a:r>
          </a:p>
          <a:p>
            <a:pPr marL="514350" indent="-514350">
              <a:lnSpc>
                <a:spcPct val="85000"/>
              </a:lnSpc>
              <a:buFont typeface="+mj-lt"/>
              <a:buAutoNum type="arabicPeriod"/>
            </a:pPr>
            <a:r>
              <a:rPr lang="ru-RU" sz="1600" b="1" dirty="0" smtClean="0">
                <a:latin typeface="Segoe UI Light" panose="020B0502040204020203" pitchFamily="34" charset="0"/>
              </a:rPr>
              <a:t>Голосование </a:t>
            </a:r>
            <a:r>
              <a:rPr lang="ru-RU" sz="1600" dirty="0" smtClean="0">
                <a:latin typeface="Segoe UI Light" panose="020B0502040204020203" pitchFamily="34" charset="0"/>
              </a:rPr>
              <a:t>и </a:t>
            </a:r>
            <a:r>
              <a:rPr lang="ru-RU" sz="1600" b="1" dirty="0" smtClean="0">
                <a:latin typeface="Segoe UI Light" panose="020B0502040204020203" pitchFamily="34" charset="0"/>
              </a:rPr>
              <a:t>вопросы докладчикам</a:t>
            </a:r>
            <a:endParaRPr lang="ru-RU" sz="1600" dirty="0" smtClean="0">
              <a:latin typeface="Segoe UI Light" panose="020B0502040204020203" pitchFamily="34" charset="0"/>
            </a:endParaRPr>
          </a:p>
          <a:p>
            <a:pPr marL="514350" indent="-514350">
              <a:lnSpc>
                <a:spcPct val="85000"/>
              </a:lnSpc>
              <a:buFont typeface="+mj-lt"/>
              <a:buAutoNum type="arabicPeriod"/>
            </a:pPr>
            <a:r>
              <a:rPr lang="ru-RU" sz="1600" dirty="0" smtClean="0">
                <a:latin typeface="Segoe UI Light" panose="020B0502040204020203" pitchFamily="34" charset="0"/>
              </a:rPr>
              <a:t>Лента срочных </a:t>
            </a:r>
            <a:r>
              <a:rPr lang="ru-RU" sz="1600" b="1" dirty="0" smtClean="0">
                <a:latin typeface="Segoe UI Light" panose="020B0502040204020203" pitchFamily="34" charset="0"/>
              </a:rPr>
              <a:t>мгновенных оповещений</a:t>
            </a: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1" y="187096"/>
            <a:ext cx="2819400" cy="62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69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Oleg Kryuchkov\Dropbox\0--Content\resources\Screenshots\CampusDemo\IMG_0350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684" y="3149879"/>
            <a:ext cx="7023480" cy="50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810000"/>
            <a:ext cx="8229600" cy="65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Основной экран</a:t>
            </a:r>
            <a:endParaRPr lang="ru-RU" dirty="0">
              <a:solidFill>
                <a:srgbClr val="F47D1F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4495800"/>
            <a:ext cx="8458200" cy="19812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Панель быстрого доступа ко всем необходимым разделам</a:t>
            </a:r>
          </a:p>
          <a:p>
            <a:r>
              <a:rPr lang="ru-RU" dirty="0" smtClean="0">
                <a:latin typeface="Segoe UI Light" panose="020B0502040204020203" pitchFamily="34" charset="0"/>
              </a:rPr>
              <a:t>Личный «счёт» призовых баллов</a:t>
            </a:r>
          </a:p>
          <a:p>
            <a:r>
              <a:rPr lang="ru-RU" dirty="0" smtClean="0">
                <a:latin typeface="Segoe UI Light" panose="020B0502040204020203" pitchFamily="34" charset="0"/>
              </a:rPr>
              <a:t>Любой дизайн и </a:t>
            </a:r>
            <a:r>
              <a:rPr lang="ru-RU" dirty="0" err="1" smtClean="0">
                <a:latin typeface="Segoe UI Light" panose="020B0502040204020203" pitchFamily="34" charset="0"/>
              </a:rPr>
              <a:t>брендирование</a:t>
            </a:r>
            <a:endParaRPr lang="ru-RU" dirty="0" smtClean="0">
              <a:latin typeface="Segoe UI Light" panose="020B0502040204020203" pitchFamily="34" charset="0"/>
            </a:endParaRPr>
          </a:p>
          <a:p>
            <a:r>
              <a:rPr lang="ru-RU" dirty="0" smtClean="0">
                <a:latin typeface="Segoe UI Light" panose="020B0502040204020203" pitchFamily="34" charset="0"/>
              </a:rPr>
              <a:t>Любой язык интерфейса и возможность его переключения</a:t>
            </a:r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5564" y="5472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1084" y="56803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28164" y="5611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75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Oleg Kryuchkov\Dropbox\0--Content\resources\Screenshots\CampusDemo\IMG_0350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684" y="342900"/>
            <a:ext cx="6905716" cy="295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2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07" y="192418"/>
            <a:ext cx="4351648" cy="6582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Перед мероприятием</a:t>
            </a:r>
            <a:endParaRPr lang="ru-RU" sz="3200" dirty="0">
              <a:solidFill>
                <a:srgbClr val="F47D1F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937369"/>
            <a:ext cx="4301836" cy="5539631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ru-RU" sz="2400" dirty="0" smtClean="0">
                <a:latin typeface="Segoe UI Light" panose="020B0502040204020203" pitchFamily="34" charset="0"/>
              </a:rPr>
              <a:t>Участники могут установить приложение заранее, по ссылке, которая может содержаться в приглашении.</a:t>
            </a:r>
          </a:p>
          <a:p>
            <a:pPr>
              <a:lnSpc>
                <a:spcPct val="85000"/>
              </a:lnSpc>
            </a:pPr>
            <a:r>
              <a:rPr lang="ru-RU" sz="2400" dirty="0" smtClean="0">
                <a:latin typeface="Segoe UI Light" panose="020B0502040204020203" pitchFamily="34" charset="0"/>
              </a:rPr>
              <a:t>Задолго до мероприятия, участники могут с помощью приложения заполнить визовую анкету, выбрать каким рейсом лететь, отметить, с кем хотели бы разделить двухместный номер</a:t>
            </a:r>
          </a:p>
          <a:p>
            <a:pPr>
              <a:lnSpc>
                <a:spcPct val="85000"/>
              </a:lnSpc>
            </a:pPr>
            <a:r>
              <a:rPr lang="ru-RU" sz="2400" dirty="0" smtClean="0">
                <a:latin typeface="Segoe UI Light" panose="020B0502040204020203" pitchFamily="34" charset="0"/>
              </a:rPr>
              <a:t>Организаторы собирают консолидированную информацию, что экономит время и усилия</a:t>
            </a:r>
            <a:endParaRPr lang="ru-RU" sz="2400" dirty="0">
              <a:latin typeface="Segoe UI Light" panose="020B0502040204020203" pitchFamily="3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1084" y="56803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28164" y="5611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75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Oleg Kryuchkov\Dropbox\0--Content\resources\Screenshots\CampusDemo\IMG_035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35528" y="206862"/>
            <a:ext cx="4696255" cy="62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48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284" y="3300842"/>
            <a:ext cx="8229600" cy="65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Программа</a:t>
            </a:r>
            <a:endParaRPr lang="ru-RU" dirty="0">
              <a:solidFill>
                <a:srgbClr val="F47D1F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3962400"/>
            <a:ext cx="8458200" cy="2514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Каждый участник может видеть структурированную программу мероприятия</a:t>
            </a:r>
          </a:p>
          <a:p>
            <a:r>
              <a:rPr lang="ru-RU" dirty="0" smtClean="0">
                <a:latin typeface="Segoe UI Light" panose="020B0502040204020203" pitchFamily="34" charset="0"/>
              </a:rPr>
              <a:t>Докладчики могут получать вопросы от аудитории – как перед выступлением, так и в реальном времени.</a:t>
            </a:r>
          </a:p>
          <a:p>
            <a:r>
              <a:rPr lang="ru-RU" dirty="0" smtClean="0">
                <a:latin typeface="Segoe UI Light" panose="020B0502040204020203" pitchFamily="34" charset="0"/>
              </a:rPr>
              <a:t>Расписание интерактивно: «нажимая» на его элементы, можно регистрироваться на сессии и мастер-классы</a:t>
            </a:r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5564" y="5472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1084" y="56803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28164" y="5611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75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Oleg Kryuchkov\Dropbox\0--Content\resources\Screenshots\CampusDemo\IMG_0354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620" y="202860"/>
            <a:ext cx="9151620" cy="308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7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Oleg Kryuchkov\Dropbox\0--Content\resources\Screenshots\CampusDemo\IMG_0355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85" y="195240"/>
            <a:ext cx="8948415" cy="45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284" y="4453380"/>
            <a:ext cx="8229600" cy="65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Списки участников</a:t>
            </a:r>
            <a:endParaRPr lang="ru-RU" dirty="0">
              <a:solidFill>
                <a:srgbClr val="F47D1F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105400"/>
            <a:ext cx="8458200" cy="14478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Структурируются по заданным критериям</a:t>
            </a:r>
          </a:p>
          <a:p>
            <a:r>
              <a:rPr lang="ru-RU" dirty="0" smtClean="0">
                <a:latin typeface="Segoe UI Light" panose="020B0502040204020203" pitchFamily="34" charset="0"/>
              </a:rPr>
              <a:t>Участники могут сами заполнять свой профиль</a:t>
            </a:r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5564" y="5472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1084" y="56803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28164" y="5611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75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810000"/>
            <a:ext cx="8229600" cy="65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«Страна в кармане»</a:t>
            </a:r>
            <a:endParaRPr lang="ru-RU" dirty="0">
              <a:solidFill>
                <a:srgbClr val="F47D1F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4495800"/>
            <a:ext cx="8458200" cy="19812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Всё, что вам необходимо знать о стране, может быть заблаговременно загружено в приложение – и быть доступным даже когда вы в </a:t>
            </a:r>
            <a:r>
              <a:rPr lang="ru-RU" dirty="0" err="1" smtClean="0">
                <a:latin typeface="Segoe UI Light" panose="020B0502040204020203" pitchFamily="34" charset="0"/>
              </a:rPr>
              <a:t>оффлайне</a:t>
            </a:r>
            <a:endParaRPr lang="ru-RU" dirty="0" smtClean="0">
              <a:latin typeface="Segoe UI Light" panose="020B0502040204020203" pitchFamily="34" charset="0"/>
            </a:endParaRPr>
          </a:p>
          <a:p>
            <a:r>
              <a:rPr lang="ru-RU" dirty="0" smtClean="0">
                <a:latin typeface="Segoe UI Light" panose="020B0502040204020203" pitchFamily="34" charset="0"/>
              </a:rPr>
              <a:t>Система может подсказать дорогу к шоппинг-центру, дать историческую справку или помочь произнести фразу на местном языке</a:t>
            </a:r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5564" y="5472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1084" y="56803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28164" y="5611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75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Oleg Kryuchkov\Dropbox\0--Content\resources\Screenshots\CampusDemo\IMG_0356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0480" y="180000"/>
            <a:ext cx="9174480" cy="373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86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267200"/>
            <a:ext cx="8229600" cy="65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47D1F"/>
                </a:solidFill>
                <a:latin typeface="Segoe UI Light" panose="020B0502040204020203" pitchFamily="34" charset="0"/>
              </a:rPr>
              <a:t>Сервисы</a:t>
            </a:r>
            <a:endParaRPr lang="ru-RU" dirty="0">
              <a:solidFill>
                <a:srgbClr val="F47D1F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4953000"/>
            <a:ext cx="8458200" cy="1524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Segoe UI Light" panose="020B0502040204020203" pitchFamily="34" charset="0"/>
              </a:rPr>
              <a:t>С помощью приложения, можно выбирать экскурсии, регистрироваться на мастер-классы или услуги отеля</a:t>
            </a:r>
          </a:p>
          <a:p>
            <a:r>
              <a:rPr lang="ru-RU" dirty="0" smtClean="0">
                <a:latin typeface="Segoe UI Light" panose="020B0502040204020203" pitchFamily="34" charset="0"/>
              </a:rPr>
              <a:t>Для организаторов это возможность консолидировать запросы и своевременно резервировать ресурсы (например, нужное количество автобусов)</a:t>
            </a:r>
            <a:endParaRPr lang="ru-RU" dirty="0">
              <a:latin typeface="Segoe UI Light" panose="020B0502040204020203" pitchFamily="3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5564" y="5472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1084" y="56803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28164" y="5611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75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Oleg Kryuchkov\Dropbox\0--Content\resources\Screenshots\CampusDemo\IMG_0357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01920"/>
            <a:ext cx="9144000" cy="391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9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18860</TotalTime>
  <Words>1101</Words>
  <Application>Microsoft Office PowerPoint</Application>
  <PresentationFormat>Экран (4:3)</PresentationFormat>
  <Paragraphs>106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Presentation_new</vt:lpstr>
      <vt:lpstr>1_Office Theme</vt:lpstr>
      <vt:lpstr>Презентация PowerPoint</vt:lpstr>
      <vt:lpstr>Что такое «Кампус»</vt:lpstr>
      <vt:lpstr>Из чего состоит «Кампус» </vt:lpstr>
      <vt:lpstr>Основной экран</vt:lpstr>
      <vt:lpstr>Перед мероприятием</vt:lpstr>
      <vt:lpstr>Программа</vt:lpstr>
      <vt:lpstr>Списки участников</vt:lpstr>
      <vt:lpstr>«Страна в кармане»</vt:lpstr>
      <vt:lpstr>Сервисы</vt:lpstr>
      <vt:lpstr>Формат «Рабочая тетрадь»</vt:lpstr>
      <vt:lpstr>Обратная связь</vt:lpstr>
      <vt:lpstr>Краудсорсинг</vt:lpstr>
      <vt:lpstr>Системы голосования</vt:lpstr>
      <vt:lpstr>Структурирование рабочих сессий</vt:lpstr>
      <vt:lpstr>Маршруты</vt:lpstr>
      <vt:lpstr>Тесты и отчёты</vt:lpstr>
      <vt:lpstr>Как могут выглядеть задания</vt:lpstr>
      <vt:lpstr>Результаты в реальном времени</vt:lpstr>
      <vt:lpstr>Где можно применять</vt:lpstr>
      <vt:lpstr>Технические возможности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Oleg</dc:creator>
  <cp:lastModifiedBy>Бондаренко Виктория</cp:lastModifiedBy>
  <cp:revision>182</cp:revision>
  <dcterms:created xsi:type="dcterms:W3CDTF">2006-08-16T00:00:00Z</dcterms:created>
  <dcterms:modified xsi:type="dcterms:W3CDTF">2014-10-03T14:12:34Z</dcterms:modified>
</cp:coreProperties>
</file>