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2" r:id="rId1"/>
    <p:sldMasterId id="2147483676" r:id="rId2"/>
  </p:sldMasterIdLst>
  <p:notesMasterIdLst>
    <p:notesMasterId r:id="rId10"/>
  </p:notesMasterIdLst>
  <p:handoutMasterIdLst>
    <p:handoutMasterId r:id="rId11"/>
  </p:handoutMasterIdLst>
  <p:sldIdLst>
    <p:sldId id="302" r:id="rId3"/>
    <p:sldId id="356" r:id="rId4"/>
    <p:sldId id="374" r:id="rId5"/>
    <p:sldId id="380" r:id="rId6"/>
    <p:sldId id="381" r:id="rId7"/>
    <p:sldId id="370" r:id="rId8"/>
    <p:sldId id="37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Автор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7D1F"/>
    <a:srgbClr val="FDE1BF"/>
    <a:srgbClr val="FAA64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03" autoAdjust="0"/>
    <p:restoredTop sz="73225" autoAdjust="0"/>
  </p:normalViewPr>
  <p:slideViewPr>
    <p:cSldViewPr>
      <p:cViewPr varScale="1">
        <p:scale>
          <a:sx n="106" d="100"/>
          <a:sy n="106" d="100"/>
        </p:scale>
        <p:origin x="-96" y="-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7" d="100"/>
          <a:sy n="97" d="100"/>
        </p:scale>
        <p:origin x="-3582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B2AC23-D48B-4CC5-8655-2AE4CAABA3FC}" type="datetimeFigureOut">
              <a:rPr lang="ru-RU" smtClean="0"/>
              <a:pPr/>
              <a:t>03.10.2014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07F6B0-94E1-41A5-B782-3A556B1636A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181394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D185AA-20DA-4089-B883-2F64B9D7FA20}" type="datetimeFigureOut">
              <a:rPr lang="ru-RU" smtClean="0"/>
              <a:pPr/>
              <a:t>03.10.2014</a:t>
            </a:fld>
            <a:endParaRPr lang="ru-R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D745FB-239C-4560-BF71-DB2E6E58DB9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82333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060848"/>
            <a:ext cx="7772400" cy="2016224"/>
          </a:xfrm>
        </p:spPr>
        <p:txBody>
          <a:bodyPr>
            <a:normAutofit/>
          </a:bodyPr>
          <a:lstStyle>
            <a:lvl1pPr algn="ctr">
              <a:defRPr sz="48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16760"/>
            <a:ext cx="6400800" cy="1752600"/>
          </a:xfrm>
        </p:spPr>
        <p:txBody>
          <a:bodyPr/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40316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A88131-C03E-4E23-9545-E42EEEFEB777}" type="datetimeFigureOut">
              <a:rPr lang="ru-RU" smtClean="0">
                <a:solidFill>
                  <a:prstClr val="black"/>
                </a:solidFill>
              </a:rPr>
              <a:pPr/>
              <a:t>03.10.2014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F8E208B-68E5-4AB8-BD22-A240076BCF9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5896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A88131-C03E-4E23-9545-E42EEEFEB777}" type="datetimeFigureOut">
              <a:rPr lang="ru-RU" smtClean="0">
                <a:solidFill>
                  <a:prstClr val="black"/>
                </a:solidFill>
              </a:rPr>
              <a:pPr/>
              <a:t>03.10.2014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F8E208B-68E5-4AB8-BD22-A240076BCF9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6501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17500" y="6245225"/>
            <a:ext cx="22733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7295AF-9360-41EC-B0EB-8AB6A3880AAE}" type="datetime1">
              <a:rPr lang="ru-RU">
                <a:solidFill>
                  <a:prstClr val="black"/>
                </a:solidFill>
              </a:rPr>
              <a:pPr>
                <a:defRPr/>
              </a:pPr>
              <a:t>03.10.2014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>
                <a:solidFill>
                  <a:prstClr val="black"/>
                </a:solidFill>
              </a:rPr>
              <a:t>http://x-route.ru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05CF6-A78C-4E6F-B1EE-A4F619A3A900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83261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1960-A390-EF4E-BDDF-CC44778AE9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F5497-0D3E-4D4F-BDD9-C53F73768D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7926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1960-A390-EF4E-BDDF-CC44778AE9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F5497-0D3E-4D4F-BDD9-C53F73768D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20510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1960-A390-EF4E-BDDF-CC44778AE9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F5497-0D3E-4D4F-BDD9-C53F73768D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42045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1960-A390-EF4E-BDDF-CC44778AE9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F5497-0D3E-4D4F-BDD9-C53F73768D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7280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1960-A390-EF4E-BDDF-CC44778AE9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F5497-0D3E-4D4F-BDD9-C53F73768D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59297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1960-A390-EF4E-BDDF-CC44778AE9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F5497-0D3E-4D4F-BDD9-C53F73768D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76671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1960-A390-EF4E-BDDF-CC44778AE9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F5497-0D3E-4D4F-BDD9-C53F73768D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4624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2574"/>
            <a:ext cx="8229600" cy="1030162"/>
          </a:xfrm>
        </p:spPr>
        <p:txBody>
          <a:bodyPr/>
          <a:lstStyle>
            <a:lvl1pPr algn="l">
              <a:defRPr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6165850"/>
            <a:ext cx="8280400" cy="575518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add footer notes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81051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1960-A390-EF4E-BDDF-CC44778AE9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F5497-0D3E-4D4F-BDD9-C53F73768D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72591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1960-A390-EF4E-BDDF-CC44778AE9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F5497-0D3E-4D4F-BDD9-C53F73768D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27520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1960-A390-EF4E-BDDF-CC44778AE9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F5497-0D3E-4D4F-BDD9-C53F73768D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93060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1960-A390-EF4E-BDDF-CC44778AE9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F5497-0D3E-4D4F-BDD9-C53F73768D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1857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A88131-C03E-4E23-9545-E42EEEFEB777}" type="datetimeFigureOut">
              <a:rPr lang="ru-RU" smtClean="0">
                <a:solidFill>
                  <a:prstClr val="black"/>
                </a:solidFill>
              </a:rPr>
              <a:pPr/>
              <a:t>03.10.2014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F8E208B-68E5-4AB8-BD22-A240076BCF9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1864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A88131-C03E-4E23-9545-E42EEEFEB777}" type="datetimeFigureOut">
              <a:rPr lang="ru-RU" smtClean="0">
                <a:solidFill>
                  <a:prstClr val="black"/>
                </a:solidFill>
              </a:rPr>
              <a:pPr/>
              <a:t>03.10.2014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F8E208B-68E5-4AB8-BD22-A240076BCF9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8523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A88131-C03E-4E23-9545-E42EEEFEB777}" type="datetimeFigureOut">
              <a:rPr lang="ru-RU" smtClean="0">
                <a:solidFill>
                  <a:prstClr val="black"/>
                </a:solidFill>
              </a:rPr>
              <a:pPr/>
              <a:t>03.10.2014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F8E208B-68E5-4AB8-BD22-A240076BCF9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1196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A88131-C03E-4E23-9545-E42EEEFEB777}" type="datetimeFigureOut">
              <a:rPr lang="ru-RU" smtClean="0">
                <a:solidFill>
                  <a:prstClr val="black"/>
                </a:solidFill>
              </a:rPr>
              <a:pPr/>
              <a:t>03.10.2014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F8E208B-68E5-4AB8-BD22-A240076BCF9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483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A88131-C03E-4E23-9545-E42EEEFEB777}" type="datetimeFigureOut">
              <a:rPr lang="ru-RU" smtClean="0">
                <a:solidFill>
                  <a:prstClr val="black"/>
                </a:solidFill>
              </a:rPr>
              <a:pPr/>
              <a:t>03.10.2014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F8E208B-68E5-4AB8-BD22-A240076BCF9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8069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A88131-C03E-4E23-9545-E42EEEFEB777}" type="datetimeFigureOut">
              <a:rPr lang="ru-RU" smtClean="0">
                <a:solidFill>
                  <a:prstClr val="black"/>
                </a:solidFill>
              </a:rPr>
              <a:pPr/>
              <a:t>03.10.2014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F8E208B-68E5-4AB8-BD22-A240076BCF9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129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A88131-C03E-4E23-9545-E42EEEFEB777}" type="datetimeFigureOut">
              <a:rPr lang="ru-RU" smtClean="0">
                <a:solidFill>
                  <a:prstClr val="black"/>
                </a:solidFill>
              </a:rPr>
              <a:pPr/>
              <a:t>03.10.2014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F8E208B-68E5-4AB8-BD22-A240076BCF9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1698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379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34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92572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5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accent6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C4491960-A390-EF4E-BDDF-CC44778AE97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10/3/2014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2D0F5497-0D3E-4D4F-BDD9-C53F73768D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5079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ight Triangle 15"/>
          <p:cNvSpPr/>
          <p:nvPr/>
        </p:nvSpPr>
        <p:spPr>
          <a:xfrm rot="16200000" flipH="1">
            <a:off x="633667" y="4210852"/>
            <a:ext cx="434400" cy="434400"/>
          </a:xfrm>
          <a:prstGeom prst="rtTriangl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098" name="Picture 2" descr="C:\Users\Oleg\Dropbox\0. Content\resources\for presentations\Backgrounds\Moscow Ques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43999" y="1268760"/>
            <a:ext cx="8100001" cy="558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180000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87824" y="188640"/>
            <a:ext cx="6048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/>
              <a:t>Концепции интерактивного мероприятия</a:t>
            </a:r>
            <a:br>
              <a:rPr lang="ru-RU" sz="1600" dirty="0" smtClean="0"/>
            </a:br>
            <a:r>
              <a:rPr lang="ru-RU" sz="1600" smtClean="0"/>
              <a:t>  </a:t>
            </a:r>
            <a:r>
              <a:rPr lang="ru-RU" sz="1600" smtClean="0"/>
              <a:t> </a:t>
            </a:r>
            <a:r>
              <a:rPr lang="ru-RU" sz="1600" dirty="0" smtClean="0"/>
              <a:t>Казань</a:t>
            </a:r>
            <a:endParaRPr lang="ru-RU" sz="1600" b="1" dirty="0" smtClean="0"/>
          </a:p>
        </p:txBody>
      </p:sp>
      <p:sp>
        <p:nvSpPr>
          <p:cNvPr id="9" name="Rectangle 8"/>
          <p:cNvSpPr/>
          <p:nvPr/>
        </p:nvSpPr>
        <p:spPr>
          <a:xfrm>
            <a:off x="633667" y="3564521"/>
            <a:ext cx="7364113" cy="649234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3667" y="3564521"/>
            <a:ext cx="5738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ru-RU" sz="3600" b="1" dirty="0" smtClean="0">
                <a:solidFill>
                  <a:prstClr val="white"/>
                </a:solidFill>
              </a:rPr>
              <a:t>1000 и 1 приключение</a:t>
            </a:r>
            <a:endParaRPr lang="en-US" sz="28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265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504" y="3933056"/>
            <a:ext cx="8784975" cy="2543944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85000"/>
              </a:lnSpc>
              <a:buNone/>
            </a:pPr>
            <a:r>
              <a:rPr lang="ru-RU" dirty="0" smtClean="0"/>
              <a:t>Городское приключение в необычном, инновационном формате – это возможность познакомить, увлечь и сплотить всех участников, напомнить им о базовых принципах коммуникации важности командной работы.</a:t>
            </a:r>
          </a:p>
          <a:p>
            <a:pPr marL="0" indent="0">
              <a:lnSpc>
                <a:spcPct val="85000"/>
              </a:lnSpc>
              <a:buNone/>
            </a:pPr>
            <a:r>
              <a:rPr lang="ru-RU" dirty="0" smtClean="0"/>
              <a:t>Пройти серию неожиданных испытаний под руководством беспристрастного «электронного инструктора» участникам предстоит прямо на улицах Казани.</a:t>
            </a:r>
            <a:endParaRPr lang="ru-RU" dirty="0"/>
          </a:p>
        </p:txBody>
      </p:sp>
      <p:sp>
        <p:nvSpPr>
          <p:cNvPr id="8" name="Rectangle 3"/>
          <p:cNvSpPr/>
          <p:nvPr/>
        </p:nvSpPr>
        <p:spPr>
          <a:xfrm>
            <a:off x="0" y="0"/>
            <a:ext cx="9144000" cy="18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Rectangle 5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7453" y="3222104"/>
            <a:ext cx="9197965" cy="710952"/>
          </a:xfrm>
          <a:noFill/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47D1F"/>
                </a:solidFill>
              </a:rPr>
              <a:t>Что такое интерактивная экскурсия?</a:t>
            </a:r>
            <a:endParaRPr lang="ru-RU" sz="4000" dirty="0">
              <a:solidFill>
                <a:srgbClr val="F47D1F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180000"/>
            <a:ext cx="9144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0292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katerina Dobrikova\Desktop\kazan_00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0" y="180000"/>
            <a:ext cx="9144000" cy="2856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504" y="3645024"/>
            <a:ext cx="9036496" cy="3022476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1400" dirty="0"/>
              <a:t>Этому городу больше тысячи лет. </a:t>
            </a:r>
            <a:r>
              <a:rPr lang="ru-RU" sz="1400" dirty="0" smtClean="0"/>
              <a:t>Он </a:t>
            </a:r>
            <a:r>
              <a:rPr lang="ru-RU" sz="1400" dirty="0"/>
              <a:t>упоминается во множестве старинных книг. Здесь проводят многочисленные экскурсии. </a:t>
            </a:r>
            <a:r>
              <a:rPr lang="ru-RU" sz="1400" dirty="0" smtClean="0"/>
              <a:t>Но осталось </a:t>
            </a:r>
            <a:r>
              <a:rPr lang="ru-RU" sz="1400" dirty="0"/>
              <a:t>ли здесь место загадкам?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1400" dirty="0"/>
              <a:t>Вот и проверим, ведь </a:t>
            </a:r>
            <a:r>
              <a:rPr lang="ru-RU" sz="1400" dirty="0" smtClean="0"/>
              <a:t>вас </a:t>
            </a:r>
            <a:r>
              <a:rPr lang="ru-RU" sz="1400" dirty="0"/>
              <a:t>просят принять участие в расследовании одного очень запутанного дела. Из городской библиотеки похищен уникальный сборник татарских народных сказок, и следы… следы пока еще никуда не ведут, ведь вам пока неизвестно, где в Казани Сковородка, как можно попасть внутрь Бегемота, кто такой </a:t>
            </a:r>
            <a:r>
              <a:rPr lang="ru-RU" sz="1400" dirty="0" err="1"/>
              <a:t>Шурале</a:t>
            </a:r>
            <a:r>
              <a:rPr lang="ru-RU" sz="1400" dirty="0"/>
              <a:t> и кому можно подпеть на улице Баумана. Поистине, тайна за семью печатями!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1400" dirty="0"/>
              <a:t>И тем не менее, ваша задача – пройти по городу и последовательно собрать эти семь печатей на вашем конверте с заданием. Всякий раз, как вы найдёте очередную «контрольную точку», таинственный Помощник будет рассказывать вам историю этого места и отмечать ваше прибытие печатью.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1400" dirty="0"/>
              <a:t>Как только все семь загадочных печатей будут собраны – древняя тайна Казани будет раскрыта! </a:t>
            </a:r>
          </a:p>
        </p:txBody>
      </p:sp>
      <p:sp>
        <p:nvSpPr>
          <p:cNvPr id="8" name="Rectangle 3"/>
          <p:cNvSpPr/>
          <p:nvPr/>
        </p:nvSpPr>
        <p:spPr>
          <a:xfrm>
            <a:off x="0" y="0"/>
            <a:ext cx="9144000" cy="18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Rectangle 5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6983" y="3036004"/>
            <a:ext cx="9197965" cy="710952"/>
          </a:xfrm>
          <a:noFill/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47D1F"/>
                </a:solidFill>
              </a:rPr>
              <a:t>«За семью печатями»</a:t>
            </a:r>
            <a:endParaRPr lang="ru-RU" sz="4000" dirty="0">
              <a:solidFill>
                <a:srgbClr val="F47D1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943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Ekaterina Dobrikova\Desktop\Kazan_07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0" y="182450"/>
            <a:ext cx="9144000" cy="3052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504" y="3933056"/>
            <a:ext cx="8784975" cy="2543944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ru-RU" sz="1400" b="1" dirty="0"/>
              <a:t>Башня </a:t>
            </a:r>
            <a:r>
              <a:rPr lang="ru-RU" sz="1400" b="1" dirty="0" err="1"/>
              <a:t>Сююмбике</a:t>
            </a:r>
            <a:r>
              <a:rPr lang="ru-RU" sz="1400" dirty="0"/>
              <a:t>: </a:t>
            </a:r>
            <a:r>
              <a:rPr lang="ru-RU" sz="1400" i="1" dirty="0"/>
              <a:t>Исконное название этого здания - Хан-</a:t>
            </a:r>
            <a:r>
              <a:rPr lang="ru-RU" sz="1400" i="1" dirty="0" err="1"/>
              <a:t>Джами</a:t>
            </a:r>
            <a:r>
              <a:rPr lang="ru-RU" sz="1400" i="1" dirty="0"/>
              <a:t>, но все называют его женским именем.</a:t>
            </a:r>
          </a:p>
          <a:p>
            <a:pPr>
              <a:lnSpc>
                <a:spcPct val="120000"/>
              </a:lnSpc>
            </a:pPr>
            <a:r>
              <a:rPr lang="ru-RU" sz="1400" b="1" dirty="0"/>
              <a:t>Пушечный двор</a:t>
            </a:r>
            <a:r>
              <a:rPr lang="ru-RU" sz="1400" dirty="0"/>
              <a:t>: </a:t>
            </a:r>
            <a:r>
              <a:rPr lang="ru-RU" sz="1400" i="1" dirty="0"/>
              <a:t>Ядерный потенциал этого особого двора вы найдёте под флюгером в форме дракона. </a:t>
            </a:r>
          </a:p>
          <a:p>
            <a:pPr>
              <a:lnSpc>
                <a:spcPct val="120000"/>
              </a:lnSpc>
            </a:pPr>
            <a:r>
              <a:rPr lang="ru-RU" sz="1400" b="1" dirty="0"/>
              <a:t>Петропавловский храм</a:t>
            </a:r>
            <a:r>
              <a:rPr lang="en-US" sz="1400" dirty="0"/>
              <a:t>: </a:t>
            </a:r>
            <a:r>
              <a:rPr lang="ru-RU" sz="1400" i="1" dirty="0"/>
              <a:t>В 1722 году, по пути в Персию Пётр I решил посетить Казань, где строились корабли для русского флота, и шилась солдатская форма для русской армии. В ходе этого визита Пётр передал во владение местному купцу </a:t>
            </a:r>
            <a:r>
              <a:rPr lang="ru-RU" sz="1400" i="1" dirty="0" err="1"/>
              <a:t>Михляеву</a:t>
            </a:r>
            <a:r>
              <a:rPr lang="ru-RU" sz="1400" i="1" dirty="0"/>
              <a:t> государственные мануфактуры, а в честь царя </a:t>
            </a:r>
            <a:r>
              <a:rPr lang="ru-RU" sz="1400" i="1" dirty="0" err="1"/>
              <a:t>Михляев</a:t>
            </a:r>
            <a:r>
              <a:rPr lang="ru-RU" sz="1400" i="1" dirty="0"/>
              <a:t> поклялся построить... Впрочем, проект удалось завершить только после того как Пётр послал в Казань московских мастеров. Так что же строил купец?</a:t>
            </a:r>
            <a:endParaRPr lang="en-US" sz="1400" i="1" dirty="0"/>
          </a:p>
          <a:p>
            <a:pPr>
              <a:lnSpc>
                <a:spcPct val="120000"/>
              </a:lnSpc>
            </a:pPr>
            <a:r>
              <a:rPr lang="ru-RU" sz="1400" b="1" dirty="0"/>
              <a:t>Копия кареты Екатерины </a:t>
            </a:r>
            <a:r>
              <a:rPr lang="en-US" sz="1400" b="1" dirty="0"/>
              <a:t>II</a:t>
            </a:r>
            <a:r>
              <a:rPr lang="en-US" sz="1400" dirty="0"/>
              <a:t>. </a:t>
            </a:r>
            <a:r>
              <a:rPr lang="ru-RU" sz="1400" i="1" dirty="0"/>
              <a:t>Именно одна некогда уладила в этих местах вопрос межнациональных браков. Найдите её экипаж.</a:t>
            </a:r>
          </a:p>
        </p:txBody>
      </p:sp>
      <p:sp>
        <p:nvSpPr>
          <p:cNvPr id="8" name="Rectangle 3"/>
          <p:cNvSpPr/>
          <p:nvPr/>
        </p:nvSpPr>
        <p:spPr>
          <a:xfrm>
            <a:off x="0" y="0"/>
            <a:ext cx="9144000" cy="18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Rectangle 5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7453" y="3222104"/>
            <a:ext cx="9197965" cy="710952"/>
          </a:xfrm>
          <a:noFill/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47D1F"/>
                </a:solidFill>
              </a:rPr>
              <a:t>Территория мероприятия</a:t>
            </a:r>
            <a:endParaRPr lang="ru-RU" sz="4000" dirty="0">
              <a:solidFill>
                <a:srgbClr val="F47D1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692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Ekaterina Dobrikova\Desktop\wpapers_ru_Казань-улица-Кремлевская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-17349" y="180000"/>
            <a:ext cx="9161349" cy="2999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468" y="3789040"/>
            <a:ext cx="9144000" cy="287846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ru-RU" sz="1400" dirty="0"/>
              <a:t>Что означает вопрос "</a:t>
            </a:r>
            <a:r>
              <a:rPr lang="ru-RU" sz="1400" dirty="0" err="1"/>
              <a:t>Сез</a:t>
            </a:r>
            <a:r>
              <a:rPr lang="ru-RU" sz="1400" dirty="0"/>
              <a:t> мине </a:t>
            </a:r>
            <a:r>
              <a:rPr lang="ru-RU" sz="1400" dirty="0" err="1"/>
              <a:t>анладыгызмы</a:t>
            </a:r>
            <a:r>
              <a:rPr lang="ru-RU" sz="1400" dirty="0"/>
              <a:t>?". Проконсультируйтесь с местными жителями.</a:t>
            </a:r>
          </a:p>
          <a:p>
            <a:pPr>
              <a:lnSpc>
                <a:spcPct val="120000"/>
              </a:lnSpc>
            </a:pPr>
            <a:r>
              <a:rPr lang="ru-RU" sz="1400" dirty="0"/>
              <a:t>Прикоснитесь к </a:t>
            </a:r>
            <a:r>
              <a:rPr lang="ru-RU" sz="1400" dirty="0" smtClean="0"/>
              <a:t>башне </a:t>
            </a:r>
            <a:r>
              <a:rPr lang="ru-RU" sz="1400" dirty="0" err="1" smtClean="0"/>
              <a:t>Сююмбике</a:t>
            </a:r>
            <a:r>
              <a:rPr lang="ru-RU" sz="1400" dirty="0" smtClean="0"/>
              <a:t> </a:t>
            </a:r>
            <a:r>
              <a:rPr lang="ru-RU" sz="1400" dirty="0"/>
              <a:t>и ответьте: </a:t>
            </a:r>
            <a:r>
              <a:rPr lang="ru-RU" sz="1400" dirty="0" smtClean="0"/>
              <a:t>почему </a:t>
            </a:r>
            <a:r>
              <a:rPr lang="ru-RU" sz="1400" dirty="0"/>
              <a:t>после </a:t>
            </a:r>
            <a:r>
              <a:rPr lang="ru-RU" sz="1400" dirty="0" smtClean="0"/>
              <a:t>строительства она стала </a:t>
            </a:r>
            <a:r>
              <a:rPr lang="ru-RU" sz="1400" dirty="0"/>
              <a:t>крениться на восток?</a:t>
            </a:r>
          </a:p>
          <a:p>
            <a:pPr lvl="1">
              <a:lnSpc>
                <a:spcPct val="120000"/>
              </a:lnSpc>
            </a:pPr>
            <a:r>
              <a:rPr lang="ru-RU" sz="1400" dirty="0"/>
              <a:t>В этом месте постоянно дуют очень сильные западные ветры      </a:t>
            </a:r>
          </a:p>
          <a:p>
            <a:pPr lvl="1">
              <a:lnSpc>
                <a:spcPct val="120000"/>
              </a:lnSpc>
            </a:pPr>
            <a:r>
              <a:rPr lang="ru-RU" sz="1400" dirty="0"/>
              <a:t>Западная сторона, построенная на фундаменте старой башни, оказалась более устойчивой      </a:t>
            </a:r>
          </a:p>
          <a:p>
            <a:pPr lvl="1">
              <a:lnSpc>
                <a:spcPct val="120000"/>
              </a:lnSpc>
            </a:pPr>
            <a:r>
              <a:rPr lang="ru-RU" sz="1400" dirty="0"/>
              <a:t>Так было задумано: в те годы было модно строить именно "падающие" башни      </a:t>
            </a:r>
          </a:p>
          <a:p>
            <a:pPr lvl="1">
              <a:lnSpc>
                <a:spcPct val="120000"/>
              </a:lnSpc>
            </a:pPr>
            <a:r>
              <a:rPr lang="ru-RU" sz="1400" dirty="0"/>
              <a:t>Ханская знать очень любила встречать рассвет на верхушке башни большой толпой  </a:t>
            </a:r>
          </a:p>
          <a:p>
            <a:pPr>
              <a:lnSpc>
                <a:spcPct val="120000"/>
              </a:lnSpc>
            </a:pPr>
            <a:r>
              <a:rPr lang="ru-RU" sz="1400" dirty="0"/>
              <a:t>Сделайте групповую фотографию на тему «Свита Екатерины II делает тюнинг кареты».</a:t>
            </a:r>
          </a:p>
          <a:p>
            <a:pPr>
              <a:lnSpc>
                <a:spcPct val="120000"/>
              </a:lnSpc>
            </a:pPr>
            <a:r>
              <a:rPr lang="ru-RU" sz="1400" dirty="0"/>
              <a:t>Представьте, что вы попали в прошлое, в Казанское ханство. Придумайте рекламу, понятную аудитории того времени, и сделайте аудиозапись.</a:t>
            </a:r>
          </a:p>
        </p:txBody>
      </p:sp>
      <p:sp>
        <p:nvSpPr>
          <p:cNvPr id="8" name="Rectangle 3"/>
          <p:cNvSpPr/>
          <p:nvPr/>
        </p:nvSpPr>
        <p:spPr>
          <a:xfrm>
            <a:off x="0" y="0"/>
            <a:ext cx="9144000" cy="18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Rectangle 5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7349" y="3179928"/>
            <a:ext cx="9197965" cy="638944"/>
          </a:xfrm>
          <a:noFill/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F47D1F"/>
                </a:solidFill>
              </a:rPr>
              <a:t>Примеры заданий</a:t>
            </a:r>
            <a:endParaRPr lang="ru-RU" sz="4000" dirty="0">
              <a:solidFill>
                <a:srgbClr val="F47D1F"/>
              </a:solidFill>
            </a:endParaRPr>
          </a:p>
        </p:txBody>
      </p:sp>
      <p:pic>
        <p:nvPicPr>
          <p:cNvPr id="8194" name="Picture 2" descr="C:\Users\Oleg\Dropbox\0. Content\resources\Graphics\Heroes\making photo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121720" y="1482535"/>
            <a:ext cx="4022279" cy="1697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1881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18800" y="180000"/>
            <a:ext cx="9162799" cy="3131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3789040"/>
            <a:ext cx="9143999" cy="287846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ru-RU" sz="1400" b="1" dirty="0"/>
              <a:t>Фоторобот. </a:t>
            </a:r>
            <a:r>
              <a:rPr lang="ru-RU" sz="1400" dirty="0"/>
              <a:t>Участники получают приметы одного из воинов Ивана Грозного, бравшего Казань. Нужно, внимательно их изучив, составить его фоторобот. В этом участникам поможет функция дорисовки на </a:t>
            </a:r>
            <a:r>
              <a:rPr lang="en-US" sz="1400" dirty="0"/>
              <a:t>iPad</a:t>
            </a:r>
            <a:r>
              <a:rPr lang="ru-RU" sz="1400" dirty="0"/>
              <a:t>.</a:t>
            </a:r>
          </a:p>
          <a:p>
            <a:pPr>
              <a:lnSpc>
                <a:spcPct val="120000"/>
              </a:lnSpc>
            </a:pPr>
            <a:r>
              <a:rPr lang="ru-RU" sz="1400" b="1" dirty="0"/>
              <a:t>Невидимые надписи</a:t>
            </a:r>
            <a:r>
              <a:rPr lang="ru-RU" sz="1400" dirty="0"/>
              <a:t>. У стен не только есть уши, они могут говорить! Возьмите ультрафиолетовый фонарик и обыщите их в поисках ещё одного секретного сообщения. </a:t>
            </a:r>
          </a:p>
          <a:p>
            <a:pPr>
              <a:lnSpc>
                <a:spcPct val="120000"/>
              </a:lnSpc>
            </a:pPr>
            <a:r>
              <a:rPr lang="ru-RU" sz="1400" b="1" dirty="0"/>
              <a:t>Найдите продукт </a:t>
            </a:r>
            <a:r>
              <a:rPr lang="ru-RU" sz="1400" dirty="0"/>
              <a:t>с названием, которое скажет Ваш </a:t>
            </a:r>
            <a:r>
              <a:rPr lang="ru-RU" sz="1400" dirty="0" err="1"/>
              <a:t>iPad</a:t>
            </a:r>
            <a:r>
              <a:rPr lang="ru-RU" sz="1400" dirty="0"/>
              <a:t>, и поторгуйтесь с продавцом. Финальная цена и окажется паролем.</a:t>
            </a:r>
          </a:p>
          <a:p>
            <a:pPr>
              <a:lnSpc>
                <a:spcPct val="120000"/>
              </a:lnSpc>
            </a:pPr>
            <a:r>
              <a:rPr lang="ru-RU" sz="1400" b="1" dirty="0"/>
              <a:t>Путешественники. </a:t>
            </a:r>
            <a:r>
              <a:rPr lang="ru-RU" sz="1400" dirty="0"/>
              <a:t>Любой путешественник должен уметь устанавливать связи. А как с этим справитесь вы? Давайте проверим. Сделайте совместное фото и привлеките для него как можно больше прохожих и местных жителей.</a:t>
            </a:r>
          </a:p>
          <a:p>
            <a:pPr marL="0" indent="0">
              <a:lnSpc>
                <a:spcPct val="120000"/>
              </a:lnSpc>
              <a:buNone/>
            </a:pPr>
            <a:endParaRPr lang="ru-RU" sz="1400" dirty="0" smtClean="0"/>
          </a:p>
        </p:txBody>
      </p:sp>
      <p:sp>
        <p:nvSpPr>
          <p:cNvPr id="8" name="Rectangle 3"/>
          <p:cNvSpPr/>
          <p:nvPr/>
        </p:nvSpPr>
        <p:spPr>
          <a:xfrm>
            <a:off x="0" y="0"/>
            <a:ext cx="9144000" cy="18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Rectangle 5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7453" y="3222104"/>
            <a:ext cx="9197965" cy="638944"/>
          </a:xfrm>
          <a:noFill/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F47D1F"/>
                </a:solidFill>
              </a:rPr>
              <a:t>Примеры заданий</a:t>
            </a:r>
            <a:endParaRPr lang="ru-RU" sz="4000" dirty="0">
              <a:solidFill>
                <a:srgbClr val="F47D1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673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3" y="116632"/>
            <a:ext cx="6387839" cy="72008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47D1F"/>
                </a:solidFill>
              </a:rPr>
              <a:t>Дополнительно: «гид в кармане»</a:t>
            </a:r>
            <a:endParaRPr lang="ru-RU" sz="3200" dirty="0">
              <a:solidFill>
                <a:srgbClr val="F47D1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504" y="692696"/>
            <a:ext cx="6192688" cy="5974804"/>
          </a:xfrm>
        </p:spPr>
        <p:txBody>
          <a:bodyPr>
            <a:noAutofit/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ru-RU" sz="1700" dirty="0" smtClean="0">
                <a:latin typeface="Segoe UI" pitchFamily="34" charset="0"/>
                <a:cs typeface="Segoe UI" pitchFamily="34" charset="0"/>
              </a:rPr>
              <a:t>Перед мероприятием каждый </a:t>
            </a:r>
            <a:r>
              <a:rPr lang="ru-RU" sz="1700" dirty="0">
                <a:latin typeface="Segoe UI" pitchFamily="34" charset="0"/>
                <a:cs typeface="Segoe UI" pitchFamily="34" charset="0"/>
              </a:rPr>
              <a:t>участник может скачать на собственное мобильное устройство (смартфон или планшет) специальное приложение, содержащее</a:t>
            </a:r>
            <a:endParaRPr lang="en-US" sz="1700" dirty="0">
              <a:latin typeface="Segoe UI" pitchFamily="34" charset="0"/>
              <a:cs typeface="Segoe UI" pitchFamily="34" charset="0"/>
            </a:endParaRPr>
          </a:p>
          <a:p>
            <a:pPr>
              <a:spcBef>
                <a:spcPts val="300"/>
              </a:spcBef>
            </a:pPr>
            <a:r>
              <a:rPr lang="ru-RU" sz="1700" dirty="0">
                <a:latin typeface="Segoe UI" pitchFamily="34" charset="0"/>
                <a:cs typeface="Segoe UI" pitchFamily="34" charset="0"/>
              </a:rPr>
              <a:t>Полное расписание мероприятия с возможностью задать вопросы </a:t>
            </a:r>
            <a:r>
              <a:rPr lang="ru-RU" sz="1700" dirty="0" smtClean="0">
                <a:latin typeface="Segoe UI" pitchFamily="34" charset="0"/>
                <a:cs typeface="Segoe UI" pitchFamily="34" charset="0"/>
              </a:rPr>
              <a:t>организаторам</a:t>
            </a:r>
            <a:endParaRPr lang="ru-RU" sz="1700" dirty="0">
              <a:latin typeface="Segoe UI" pitchFamily="34" charset="0"/>
              <a:cs typeface="Segoe UI" pitchFamily="34" charset="0"/>
            </a:endParaRPr>
          </a:p>
          <a:p>
            <a:pPr>
              <a:spcBef>
                <a:spcPts val="300"/>
              </a:spcBef>
            </a:pPr>
            <a:r>
              <a:rPr lang="ru-RU" sz="1700" dirty="0" smtClean="0">
                <a:latin typeface="Segoe UI" pitchFamily="34" charset="0"/>
                <a:cs typeface="Segoe UI" pitchFamily="34" charset="0"/>
              </a:rPr>
              <a:t>Карту </a:t>
            </a:r>
            <a:r>
              <a:rPr lang="ru-RU" sz="1700" dirty="0">
                <a:latin typeface="Segoe UI" pitchFamily="34" charset="0"/>
                <a:cs typeface="Segoe UI" pitchFamily="34" charset="0"/>
              </a:rPr>
              <a:t>города и список достопримечательностей с краткой информацией о них</a:t>
            </a:r>
          </a:p>
          <a:p>
            <a:pPr>
              <a:spcBef>
                <a:spcPts val="300"/>
              </a:spcBef>
            </a:pPr>
            <a:r>
              <a:rPr lang="ru-RU" sz="1700" dirty="0" smtClean="0">
                <a:latin typeface="Segoe UI" pitchFamily="34" charset="0"/>
                <a:cs typeface="Segoe UI" pitchFamily="34" charset="0"/>
              </a:rPr>
              <a:t>Разговорник</a:t>
            </a:r>
            <a:endParaRPr lang="ru-RU" sz="1700" dirty="0">
              <a:latin typeface="Segoe UI" pitchFamily="34" charset="0"/>
              <a:cs typeface="Segoe UI" pitchFamily="34" charset="0"/>
            </a:endParaRPr>
          </a:p>
          <a:p>
            <a:pPr>
              <a:spcBef>
                <a:spcPts val="300"/>
              </a:spcBef>
            </a:pPr>
            <a:r>
              <a:rPr lang="ru-RU" sz="1700" dirty="0" smtClean="0">
                <a:latin typeface="Segoe UI" pitchFamily="34" charset="0"/>
                <a:cs typeface="Segoe UI" pitchFamily="34" charset="0"/>
              </a:rPr>
              <a:t>Важные </a:t>
            </a:r>
            <a:r>
              <a:rPr lang="ru-RU" sz="1700" dirty="0">
                <a:latin typeface="Segoe UI" pitchFamily="34" charset="0"/>
                <a:cs typeface="Segoe UI" pitchFamily="34" charset="0"/>
              </a:rPr>
              <a:t>телефонные номера и иную </a:t>
            </a:r>
            <a:r>
              <a:rPr lang="ru-RU" sz="1700" dirty="0" smtClean="0">
                <a:latin typeface="Segoe UI" pitchFamily="34" charset="0"/>
                <a:cs typeface="Segoe UI" pitchFamily="34" charset="0"/>
              </a:rPr>
              <a:t>информацию</a:t>
            </a:r>
          </a:p>
          <a:p>
            <a:pPr>
              <a:spcBef>
                <a:spcPts val="300"/>
              </a:spcBef>
            </a:pPr>
            <a:endParaRPr lang="ru-RU" sz="1700" dirty="0">
              <a:latin typeface="Segoe UI" pitchFamily="34" charset="0"/>
              <a:cs typeface="Segoe UI" pitchFamily="34" charset="0"/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ru-RU" sz="1700" dirty="0">
                <a:latin typeface="Segoe UI" pitchFamily="34" charset="0"/>
                <a:cs typeface="Segoe UI" pitchFamily="34" charset="0"/>
              </a:rPr>
              <a:t>Во время мероприятия, приложение будет также</a:t>
            </a:r>
            <a:endParaRPr lang="en-US" sz="1700" dirty="0">
              <a:latin typeface="Segoe UI" pitchFamily="34" charset="0"/>
              <a:cs typeface="Segoe UI" pitchFamily="34" charset="0"/>
            </a:endParaRPr>
          </a:p>
          <a:p>
            <a:pPr>
              <a:spcBef>
                <a:spcPts val="300"/>
              </a:spcBef>
            </a:pPr>
            <a:r>
              <a:rPr lang="ru-RU" sz="1700" dirty="0">
                <a:latin typeface="Segoe UI" pitchFamily="34" charset="0"/>
                <a:cs typeface="Segoe UI" pitchFamily="34" charset="0"/>
              </a:rPr>
              <a:t>Присылать оповещения о начале </a:t>
            </a:r>
            <a:r>
              <a:rPr lang="ru-RU" sz="1700" dirty="0" smtClean="0">
                <a:latin typeface="Segoe UI" pitchFamily="34" charset="0"/>
                <a:cs typeface="Segoe UI" pitchFamily="34" charset="0"/>
              </a:rPr>
              <a:t>активностей.</a:t>
            </a:r>
          </a:p>
          <a:p>
            <a:pPr>
              <a:spcBef>
                <a:spcPts val="300"/>
              </a:spcBef>
            </a:pPr>
            <a:endParaRPr lang="en-US" sz="1700" dirty="0">
              <a:latin typeface="Segoe UI" pitchFamily="34" charset="0"/>
              <a:cs typeface="Segoe UI" pitchFamily="34" charset="0"/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ru-RU" sz="1700" dirty="0">
                <a:latin typeface="Segoe UI" pitchFamily="34" charset="0"/>
                <a:cs typeface="Segoe UI" pitchFamily="34" charset="0"/>
              </a:rPr>
              <a:t>После мероприятия, приложение автоматически скачает</a:t>
            </a:r>
            <a:endParaRPr lang="en-US" sz="1700" dirty="0">
              <a:latin typeface="Segoe UI" pitchFamily="34" charset="0"/>
              <a:cs typeface="Segoe UI" pitchFamily="34" charset="0"/>
            </a:endParaRPr>
          </a:p>
          <a:p>
            <a:pPr>
              <a:spcBef>
                <a:spcPts val="300"/>
              </a:spcBef>
            </a:pPr>
            <a:r>
              <a:rPr lang="ru-RU" sz="1700" dirty="0">
                <a:latin typeface="Segoe UI" pitchFamily="34" charset="0"/>
                <a:cs typeface="Segoe UI" pitchFamily="34" charset="0"/>
              </a:rPr>
              <a:t>Презентации и записи выступлений</a:t>
            </a:r>
            <a:endParaRPr lang="en-US" sz="1700" dirty="0">
              <a:latin typeface="Segoe UI" pitchFamily="34" charset="0"/>
              <a:cs typeface="Segoe UI" pitchFamily="34" charset="0"/>
            </a:endParaRPr>
          </a:p>
          <a:p>
            <a:pPr>
              <a:spcBef>
                <a:spcPts val="300"/>
              </a:spcBef>
            </a:pPr>
            <a:r>
              <a:rPr lang="ru-RU" sz="1700" dirty="0">
                <a:latin typeface="Segoe UI" pitchFamily="34" charset="0"/>
                <a:cs typeface="Segoe UI" pitchFamily="34" charset="0"/>
              </a:rPr>
              <a:t>Фотоальбомы, структурированные по темам и дням</a:t>
            </a:r>
            <a:endParaRPr lang="en-US" sz="1700" dirty="0">
              <a:latin typeface="Segoe UI" pitchFamily="34" charset="0"/>
              <a:cs typeface="Segoe UI" pitchFamily="34" charset="0"/>
            </a:endParaRPr>
          </a:p>
          <a:p>
            <a:pPr marL="0" indent="0">
              <a:spcBef>
                <a:spcPts val="300"/>
              </a:spcBef>
              <a:buNone/>
            </a:pPr>
            <a:endParaRPr lang="ru-RU" sz="1700" dirty="0" smtClean="0">
              <a:latin typeface="Segoe UI" pitchFamily="34" charset="0"/>
              <a:cs typeface="Segoe UI" pitchFamily="34" charset="0"/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ru-RU" sz="1700" dirty="0" smtClean="0">
                <a:latin typeface="Segoe UI" pitchFamily="34" charset="0"/>
                <a:cs typeface="Segoe UI" pitchFamily="34" charset="0"/>
              </a:rPr>
              <a:t>Это </a:t>
            </a:r>
            <a:r>
              <a:rPr lang="ru-RU" sz="1700" dirty="0">
                <a:latin typeface="Segoe UI" pitchFamily="34" charset="0"/>
                <a:cs typeface="Segoe UI" pitchFamily="34" charset="0"/>
              </a:rPr>
              <a:t>прекрасный </a:t>
            </a:r>
            <a:r>
              <a:rPr lang="ru-RU" sz="1700" b="1" dirty="0">
                <a:latin typeface="Segoe UI" pitchFamily="34" charset="0"/>
                <a:cs typeface="Segoe UI" pitchFamily="34" charset="0"/>
              </a:rPr>
              <a:t>персонифицированный канал связи с внутренней целевой аудиторией</a:t>
            </a:r>
            <a:r>
              <a:rPr lang="ru-RU" sz="1700" dirty="0">
                <a:latin typeface="Segoe UI" pitchFamily="34" charset="0"/>
                <a:cs typeface="Segoe UI" pitchFamily="34" charset="0"/>
              </a:rPr>
              <a:t>.</a:t>
            </a:r>
            <a:endParaRPr lang="en-US" sz="1700" dirty="0">
              <a:latin typeface="Segoe UI" pitchFamily="34" charset="0"/>
              <a:cs typeface="Segoe UI" pitchFamily="34" charset="0"/>
            </a:endParaRPr>
          </a:p>
          <a:p>
            <a:pPr marL="0" indent="0">
              <a:buNone/>
            </a:pPr>
            <a:endParaRPr lang="ru-RU" sz="1700" dirty="0"/>
          </a:p>
        </p:txBody>
      </p:sp>
      <p:sp>
        <p:nvSpPr>
          <p:cNvPr id="8" name="Rectangle 3"/>
          <p:cNvSpPr/>
          <p:nvPr/>
        </p:nvSpPr>
        <p:spPr>
          <a:xfrm>
            <a:off x="0" y="0"/>
            <a:ext cx="9144000" cy="18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5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495343" y="187096"/>
            <a:ext cx="2648657" cy="6289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672536" y="827956"/>
            <a:ext cx="1220787" cy="165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7" descr="C:\Dropbox\Content (1)\Graphics\iPhone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96336" y="332656"/>
            <a:ext cx="1401762" cy="257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9909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_ne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675</Words>
  <Application>Microsoft Office PowerPoint</Application>
  <PresentationFormat>Экран (4:3)</PresentationFormat>
  <Paragraphs>44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Presentation_new</vt:lpstr>
      <vt:lpstr>1_Office Theme</vt:lpstr>
      <vt:lpstr>Слайд 1</vt:lpstr>
      <vt:lpstr>Что такое интерактивная экскурсия?</vt:lpstr>
      <vt:lpstr>«За семью печатями»</vt:lpstr>
      <vt:lpstr>Территория мероприятия</vt:lpstr>
      <vt:lpstr>Примеры заданий</vt:lpstr>
      <vt:lpstr>Примеры заданий</vt:lpstr>
      <vt:lpstr>Дополнительно: «гид в кармане»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2012-11-19T09:50:05Z</dcterms:created>
  <dcterms:modified xsi:type="dcterms:W3CDTF">2014-10-03T11:38:50Z</dcterms:modified>
</cp:coreProperties>
</file>